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8"/>
  </p:notesMasterIdLst>
  <p:handoutMasterIdLst>
    <p:handoutMasterId r:id="rId19"/>
  </p:handoutMasterIdLst>
  <p:sldIdLst>
    <p:sldId id="268" r:id="rId5"/>
    <p:sldId id="305" r:id="rId6"/>
    <p:sldId id="307" r:id="rId7"/>
    <p:sldId id="304" r:id="rId8"/>
    <p:sldId id="306" r:id="rId9"/>
    <p:sldId id="290" r:id="rId10"/>
    <p:sldId id="303" r:id="rId11"/>
    <p:sldId id="295" r:id="rId12"/>
    <p:sldId id="294" r:id="rId13"/>
    <p:sldId id="302" r:id="rId14"/>
    <p:sldId id="257" r:id="rId15"/>
    <p:sldId id="289" r:id="rId16"/>
    <p:sldId id="279" r:id="rId17"/>
  </p:sldIdLst>
  <p:sldSz cx="12192000" cy="6858000"/>
  <p:notesSz cx="7010400" cy="9296400"/>
  <p:defaultTextStyle>
    <a:defPPr>
      <a:defRPr lang="ru-RU"/>
    </a:defPPr>
    <a:lvl1pPr algn="l" rtl="0" eaLnBrk="0" fontAlgn="base" hangingPunct="0">
      <a:spcBef>
        <a:spcPct val="0"/>
      </a:spcBef>
      <a:spcAft>
        <a:spcPct val="0"/>
      </a:spcAft>
      <a:defRPr kern="1200">
        <a:solidFill>
          <a:schemeClr val="tx1"/>
        </a:solidFill>
        <a:latin typeface="King" pitchFamily="2" charset="0"/>
        <a:ea typeface="+mn-ea"/>
        <a:cs typeface="+mn-cs"/>
      </a:defRPr>
    </a:lvl1pPr>
    <a:lvl2pPr marL="457200" algn="l" rtl="0" eaLnBrk="0" fontAlgn="base" hangingPunct="0">
      <a:spcBef>
        <a:spcPct val="0"/>
      </a:spcBef>
      <a:spcAft>
        <a:spcPct val="0"/>
      </a:spcAft>
      <a:defRPr kern="1200">
        <a:solidFill>
          <a:schemeClr val="tx1"/>
        </a:solidFill>
        <a:latin typeface="King" pitchFamily="2" charset="0"/>
        <a:ea typeface="+mn-ea"/>
        <a:cs typeface="+mn-cs"/>
      </a:defRPr>
    </a:lvl2pPr>
    <a:lvl3pPr marL="914400" algn="l" rtl="0" eaLnBrk="0" fontAlgn="base" hangingPunct="0">
      <a:spcBef>
        <a:spcPct val="0"/>
      </a:spcBef>
      <a:spcAft>
        <a:spcPct val="0"/>
      </a:spcAft>
      <a:defRPr kern="1200">
        <a:solidFill>
          <a:schemeClr val="tx1"/>
        </a:solidFill>
        <a:latin typeface="King" pitchFamily="2" charset="0"/>
        <a:ea typeface="+mn-ea"/>
        <a:cs typeface="+mn-cs"/>
      </a:defRPr>
    </a:lvl3pPr>
    <a:lvl4pPr marL="1371600" algn="l" rtl="0" eaLnBrk="0" fontAlgn="base" hangingPunct="0">
      <a:spcBef>
        <a:spcPct val="0"/>
      </a:spcBef>
      <a:spcAft>
        <a:spcPct val="0"/>
      </a:spcAft>
      <a:defRPr kern="1200">
        <a:solidFill>
          <a:schemeClr val="tx1"/>
        </a:solidFill>
        <a:latin typeface="King" pitchFamily="2" charset="0"/>
        <a:ea typeface="+mn-ea"/>
        <a:cs typeface="+mn-cs"/>
      </a:defRPr>
    </a:lvl4pPr>
    <a:lvl5pPr marL="1828800" algn="l" rtl="0" eaLnBrk="0" fontAlgn="base" hangingPunct="0">
      <a:spcBef>
        <a:spcPct val="0"/>
      </a:spcBef>
      <a:spcAft>
        <a:spcPct val="0"/>
      </a:spcAft>
      <a:defRPr kern="1200">
        <a:solidFill>
          <a:schemeClr val="tx1"/>
        </a:solidFill>
        <a:latin typeface="King" pitchFamily="2" charset="0"/>
        <a:ea typeface="+mn-ea"/>
        <a:cs typeface="+mn-cs"/>
      </a:defRPr>
    </a:lvl5pPr>
    <a:lvl6pPr marL="2286000" algn="l" defTabSz="914400" rtl="0" eaLnBrk="1" latinLnBrk="0" hangingPunct="1">
      <a:defRPr kern="1200">
        <a:solidFill>
          <a:schemeClr val="tx1"/>
        </a:solidFill>
        <a:latin typeface="King" pitchFamily="2" charset="0"/>
        <a:ea typeface="+mn-ea"/>
        <a:cs typeface="+mn-cs"/>
      </a:defRPr>
    </a:lvl6pPr>
    <a:lvl7pPr marL="2743200" algn="l" defTabSz="914400" rtl="0" eaLnBrk="1" latinLnBrk="0" hangingPunct="1">
      <a:defRPr kern="1200">
        <a:solidFill>
          <a:schemeClr val="tx1"/>
        </a:solidFill>
        <a:latin typeface="King" pitchFamily="2" charset="0"/>
        <a:ea typeface="+mn-ea"/>
        <a:cs typeface="+mn-cs"/>
      </a:defRPr>
    </a:lvl7pPr>
    <a:lvl8pPr marL="3200400" algn="l" defTabSz="914400" rtl="0" eaLnBrk="1" latinLnBrk="0" hangingPunct="1">
      <a:defRPr kern="1200">
        <a:solidFill>
          <a:schemeClr val="tx1"/>
        </a:solidFill>
        <a:latin typeface="King" pitchFamily="2" charset="0"/>
        <a:ea typeface="+mn-ea"/>
        <a:cs typeface="+mn-cs"/>
      </a:defRPr>
    </a:lvl8pPr>
    <a:lvl9pPr marL="3657600" algn="l" defTabSz="914400" rtl="0" eaLnBrk="1" latinLnBrk="0" hangingPunct="1">
      <a:defRPr kern="1200">
        <a:solidFill>
          <a:schemeClr val="tx1"/>
        </a:solidFill>
        <a:latin typeface="King" pitchFamily="2"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urgood, Ben" initials="TB" lastIdx="1" clrIdx="0">
    <p:extLst>
      <p:ext uri="{19B8F6BF-5375-455C-9EA6-DF929625EA0E}">
        <p15:presenceInfo xmlns:p15="http://schemas.microsoft.com/office/powerpoint/2012/main" userId="S-1-5-21-133048727-1925392280-674505458-550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FF"/>
    <a:srgbClr val="CDAC09"/>
    <a:srgbClr val="2F4057"/>
    <a:srgbClr val="D4BC0A"/>
    <a:srgbClr val="732121"/>
    <a:srgbClr val="643D30"/>
    <a:srgbClr val="CA4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6" autoAdjust="0"/>
    <p:restoredTop sz="74419" autoAdjust="0"/>
  </p:normalViewPr>
  <p:slideViewPr>
    <p:cSldViewPr snapToGrid="0">
      <p:cViewPr varScale="1">
        <p:scale>
          <a:sx n="54" d="100"/>
          <a:sy n="54" d="100"/>
        </p:scale>
        <p:origin x="1356" y="78"/>
      </p:cViewPr>
      <p:guideLst/>
    </p:cSldViewPr>
  </p:slideViewPr>
  <p:outlineViewPr>
    <p:cViewPr>
      <p:scale>
        <a:sx n="33" d="100"/>
        <a:sy n="33" d="100"/>
      </p:scale>
      <p:origin x="0" y="0"/>
    </p:cViewPr>
  </p:outlineViewPr>
  <p:notesTextViewPr>
    <p:cViewPr>
      <p:scale>
        <a:sx n="125" d="100"/>
        <a:sy n="125" d="100"/>
      </p:scale>
      <p:origin x="0" y="0"/>
    </p:cViewPr>
  </p:notesTextViewPr>
  <p:notesViewPr>
    <p:cSldViewPr snapToGrid="0">
      <p:cViewPr varScale="1">
        <p:scale>
          <a:sx n="124" d="100"/>
          <a:sy n="124" d="100"/>
        </p:scale>
        <p:origin x="4900" y="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cityoftacoma-my.sharepoint.com/personal/bthurgood_cityoftacoma_org/Documents/40622%20Systems%20Transformation%20Files/Systems%20Transformation%20Project%20Workbook.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82196082222951E-2"/>
          <c:y val="0"/>
          <c:w val="0.93318823047969379"/>
          <c:h val="0.89590904671090843"/>
        </c:manualLayout>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dLbls>
            <c:dLbl>
              <c:idx val="0"/>
              <c:layout>
                <c:manualLayout>
                  <c:x val="-0.11494514535210573"/>
                  <c:y val="6.4329869579863141E-2"/>
                </c:manualLayout>
              </c:layout>
              <c:tx>
                <c:rich>
                  <a:bodyPr/>
                  <a:lstStyle/>
                  <a:p>
                    <a:fld id="{FB3263B3-BEE0-4ADB-9D7E-DC6CCC77FFE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manualLayout>
                      <c:w val="6.1393319047897431E-2"/>
                      <c:h val="9.6730350571954546E-2"/>
                    </c:manualLayout>
                  </c15:layout>
                  <c15:dlblFieldTable/>
                  <c15:showDataLabelsRange val="1"/>
                </c:ext>
                <c:ext xmlns:c16="http://schemas.microsoft.com/office/drawing/2014/chart" uri="{C3380CC4-5D6E-409C-BE32-E72D297353CC}">
                  <c16:uniqueId val="{00000000-6729-4E2A-8721-AC55BB6C0E57}"/>
                </c:ext>
              </c:extLst>
            </c:dLbl>
            <c:dLbl>
              <c:idx val="1"/>
              <c:layout/>
              <c:tx>
                <c:rich>
                  <a:bodyPr/>
                  <a:lstStyle/>
                  <a:p>
                    <a:fld id="{C88113FA-5A14-48A4-9622-D74DF09BEEC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1-6729-4E2A-8721-AC55BB6C0E57}"/>
                </c:ext>
              </c:extLst>
            </c:dLbl>
            <c:dLbl>
              <c:idx val="2"/>
              <c:layout>
                <c:manualLayout>
                  <c:x val="-7.7996062885897888E-2"/>
                  <c:y val="-0.11060017711109237"/>
                </c:manualLayout>
              </c:layout>
              <c:tx>
                <c:rich>
                  <a:bodyPr/>
                  <a:lstStyle/>
                  <a:p>
                    <a:fld id="{B6A7E77E-BB0F-4DD4-A788-D2143FA47FF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manualLayout>
                      <c:w val="0.10551398338812165"/>
                      <c:h val="0.25062262707832639"/>
                    </c:manualLayout>
                  </c15:layout>
                  <c15:dlblFieldTable/>
                  <c15:showDataLabelsRange val="1"/>
                </c:ext>
                <c:ext xmlns:c16="http://schemas.microsoft.com/office/drawing/2014/chart" uri="{C3380CC4-5D6E-409C-BE32-E72D297353CC}">
                  <c16:uniqueId val="{00000002-6729-4E2A-8721-AC55BB6C0E57}"/>
                </c:ext>
              </c:extLst>
            </c:dLbl>
            <c:dLbl>
              <c:idx val="3"/>
              <c:layout>
                <c:manualLayout>
                  <c:x val="-8.9237130740968951E-3"/>
                  <c:y val="-4.1429718409065012E-3"/>
                </c:manualLayout>
              </c:layout>
              <c:tx>
                <c:rich>
                  <a:bodyPr/>
                  <a:lstStyle/>
                  <a:p>
                    <a:fld id="{A772C649-D80C-4C1E-97C9-69E38BDFBBD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manualLayout>
                      <c:w val="0.10089150001573946"/>
                      <c:h val="0.13164628240132506"/>
                    </c:manualLayout>
                  </c15:layout>
                  <c15:dlblFieldTable/>
                  <c15:showDataLabelsRange val="1"/>
                </c:ext>
                <c:ext xmlns:c16="http://schemas.microsoft.com/office/drawing/2014/chart" uri="{C3380CC4-5D6E-409C-BE32-E72D297353CC}">
                  <c16:uniqueId val="{00000003-6729-4E2A-8721-AC55BB6C0E57}"/>
                </c:ext>
              </c:extLst>
            </c:dLbl>
            <c:dLbl>
              <c:idx val="4"/>
              <c:layout/>
              <c:tx>
                <c:rich>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fld id="{D0770926-DFFD-4308-9341-48682F2ABD80}" type="CELLRANGE">
                      <a:rPr lang="en-US"/>
                      <a:pPr>
                        <a:defRPr/>
                      </a:pPr>
                      <a:t>[CELLRANGE]</a:t>
                    </a:fld>
                    <a:endParaRPr lang="en-US"/>
                  </a:p>
                </c:rich>
              </c:tx>
              <c:spPr>
                <a:solidFill>
                  <a:srgbClr val="FFC000"/>
                </a:solid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4-6729-4E2A-8721-AC55BB6C0E57}"/>
                </c:ext>
              </c:extLst>
            </c:dLbl>
            <c:dLbl>
              <c:idx val="5"/>
              <c:layout/>
              <c:tx>
                <c:rich>
                  <a:bodyPr/>
                  <a:lstStyle/>
                  <a:p>
                    <a:fld id="{AFFA4DD8-7375-404E-AD47-A9F8B976972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6729-4E2A-8721-AC55BB6C0E57}"/>
                </c:ext>
              </c:extLst>
            </c:dLbl>
            <c:dLbl>
              <c:idx val="6"/>
              <c:layout/>
              <c:tx>
                <c:rich>
                  <a:bodyPr/>
                  <a:lstStyle/>
                  <a:p>
                    <a:fld id="{D30F7632-0582-44BF-8465-278549F98F8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6-6729-4E2A-8721-AC55BB6C0E57}"/>
                </c:ext>
              </c:extLst>
            </c:dLbl>
            <c:dLbl>
              <c:idx val="7"/>
              <c:layout/>
              <c:tx>
                <c:rich>
                  <a:bodyPr/>
                  <a:lstStyle/>
                  <a:p>
                    <a:fld id="{A9439023-7B66-48A4-B576-EF0296C9E69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7-6729-4E2A-8721-AC55BB6C0E57}"/>
                </c:ext>
              </c:extLst>
            </c:dLbl>
            <c:dLbl>
              <c:idx val="8"/>
              <c:layout>
                <c:manualLayout>
                  <c:x val="0"/>
                  <c:y val="-1.7158601623506953E-2"/>
                </c:manualLayout>
              </c:layout>
              <c:tx>
                <c:rich>
                  <a:bodyPr/>
                  <a:lstStyle/>
                  <a:p>
                    <a:fld id="{6E0D9DFC-66F2-4DFD-A550-D3BD5F1E635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8-6729-4E2A-8721-AC55BB6C0E57}"/>
                </c:ext>
              </c:extLst>
            </c:dLbl>
            <c:dLbl>
              <c:idx val="9"/>
              <c:layout>
                <c:manualLayout>
                  <c:x val="0"/>
                  <c:y val="1.1439067749004566E-2"/>
                </c:manualLayout>
              </c:layout>
              <c:tx>
                <c:rich>
                  <a:bodyPr/>
                  <a:lstStyle/>
                  <a:p>
                    <a:fld id="{C45D843B-0B8D-4202-B655-97AD39C3BDC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9-6729-4E2A-8721-AC55BB6C0E57}"/>
                </c:ext>
              </c:extLst>
            </c:dLbl>
            <c:dLbl>
              <c:idx val="10"/>
              <c:layout/>
              <c:tx>
                <c:rich>
                  <a:bodyPr/>
                  <a:lstStyle/>
                  <a:p>
                    <a:fld id="{C9C3CBCD-224D-4692-B0FB-21B964E49B3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A-6729-4E2A-8721-AC55BB6C0E57}"/>
                </c:ext>
              </c:extLst>
            </c:dLbl>
            <c:dLbl>
              <c:idx val="11"/>
              <c:layout/>
              <c:tx>
                <c:rich>
                  <a:bodyPr/>
                  <a:lstStyle/>
                  <a:p>
                    <a:fld id="{8883ED25-D223-4D22-A6FC-22F95F384C6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B-6729-4E2A-8721-AC55BB6C0E57}"/>
                </c:ext>
              </c:extLst>
            </c:dLbl>
            <c:dLbl>
              <c:idx val="12"/>
              <c:layout/>
              <c:tx>
                <c:rich>
                  <a:bodyPr/>
                  <a:lstStyle/>
                  <a:p>
                    <a:fld id="{75BB0246-0B1F-4930-9F5C-3D0C7604427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C-6729-4E2A-8721-AC55BB6C0E57}"/>
                </c:ext>
              </c:extLst>
            </c:dLbl>
            <c:dLbl>
              <c:idx val="13"/>
              <c:layout/>
              <c:tx>
                <c:rich>
                  <a:bodyPr/>
                  <a:lstStyle/>
                  <a:p>
                    <a:fld id="{97686481-C437-4C36-985A-50C36FA0274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D-6729-4E2A-8721-AC55BB6C0E57}"/>
                </c:ext>
              </c:extLst>
            </c:dLbl>
            <c:dLbl>
              <c:idx val="14"/>
              <c:layout/>
              <c:tx>
                <c:rich>
                  <a:bodyPr/>
                  <a:lstStyle/>
                  <a:p>
                    <a:fld id="{8D74A332-64FB-47CE-B663-9698E053815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E-6729-4E2A-8721-AC55BB6C0E57}"/>
                </c:ext>
              </c:extLst>
            </c:dLbl>
            <c:dLbl>
              <c:idx val="15"/>
              <c:layout/>
              <c:tx>
                <c:rich>
                  <a:bodyPr/>
                  <a:lstStyle/>
                  <a:p>
                    <a:fld id="{77F69042-FE70-4EC8-A1A5-6DFE25A8A28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F-6729-4E2A-8721-AC55BB6C0E57}"/>
                </c:ext>
              </c:extLst>
            </c:dLbl>
            <c:dLbl>
              <c:idx val="16"/>
              <c:layout/>
              <c:tx>
                <c:rich>
                  <a:bodyPr/>
                  <a:lstStyle/>
                  <a:p>
                    <a:fld id="{0939A948-98F2-49C3-B8D3-84E97CEB10D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0-6729-4E2A-8721-AC55BB6C0E57}"/>
                </c:ext>
              </c:extLst>
            </c:dLbl>
            <c:dLbl>
              <c:idx val="17"/>
              <c:layout/>
              <c:tx>
                <c:rich>
                  <a:bodyPr/>
                  <a:lstStyle/>
                  <a:p>
                    <a:fld id="{23204497-906A-46DC-8D2A-E1210D38E7F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1-6729-4E2A-8721-AC55BB6C0E57}"/>
                </c:ext>
              </c:extLst>
            </c:dLbl>
            <c:dLbl>
              <c:idx val="18"/>
              <c:layout/>
              <c:tx>
                <c:rich>
                  <a:bodyPr/>
                  <a:lstStyle/>
                  <a:p>
                    <a:fld id="{679BF785-5698-4404-924A-9D569624D01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2-6729-4E2A-8721-AC55BB6C0E57}"/>
                </c:ext>
              </c:extLst>
            </c:dLbl>
            <c:dLbl>
              <c:idx val="19"/>
              <c:layout>
                <c:manualLayout>
                  <c:x val="-4.0156708833436014E-2"/>
                  <c:y val="-8.0865705905429214E-2"/>
                </c:manualLayout>
              </c:layout>
              <c:tx>
                <c:rich>
                  <a:bodyPr/>
                  <a:lstStyle/>
                  <a:p>
                    <a:fld id="{EA8F4E3E-A860-4300-9D76-2FED31D4382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manualLayout>
                      <c:w val="0.11012747278197246"/>
                      <c:h val="0.17018870862766472"/>
                    </c:manualLayout>
                  </c15:layout>
                  <c15:dlblFieldTable/>
                  <c15:showDataLabelsRange val="1"/>
                </c:ext>
                <c:ext xmlns:c16="http://schemas.microsoft.com/office/drawing/2014/chart" uri="{C3380CC4-5D6E-409C-BE32-E72D297353CC}">
                  <c16:uniqueId val="{00000013-6729-4E2A-8721-AC55BB6C0E57}"/>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layout/>
                <c15:showDataLabelsRange val="1"/>
                <c15:showLeaderLines val="0"/>
              </c:ext>
            </c:extLst>
          </c:dLbls>
          <c:errBars>
            <c:errDir val="y"/>
            <c:errBarType val="minus"/>
            <c:errValType val="percentage"/>
            <c:noEndCap val="1"/>
            <c:val val="100"/>
            <c:spPr>
              <a:noFill/>
              <a:ln w="9525" cap="flat" cmpd="sng" algn="ctr">
                <a:solidFill>
                  <a:schemeClr val="accent3"/>
                </a:solidFill>
                <a:prstDash val="sysDash"/>
                <a:round/>
              </a:ln>
              <a:effectLst/>
            </c:spPr>
          </c:errBars>
          <c:xVal>
            <c:numRef>
              <c:f>'Detailed Timeline'!$B$2:$B$21</c:f>
              <c:numCache>
                <c:formatCode>m/d/yyyy</c:formatCode>
                <c:ptCount val="20"/>
                <c:pt idx="0">
                  <c:v>44040</c:v>
                </c:pt>
                <c:pt idx="1">
                  <c:v>44042</c:v>
                </c:pt>
                <c:pt idx="2">
                  <c:v>44043</c:v>
                </c:pt>
                <c:pt idx="3">
                  <c:v>44047</c:v>
                </c:pt>
                <c:pt idx="4">
                  <c:v>44054</c:v>
                </c:pt>
                <c:pt idx="5">
                  <c:v>44049</c:v>
                </c:pt>
                <c:pt idx="6">
                  <c:v>44053</c:v>
                </c:pt>
                <c:pt idx="7">
                  <c:v>44053</c:v>
                </c:pt>
                <c:pt idx="8">
                  <c:v>44054</c:v>
                </c:pt>
                <c:pt idx="9">
                  <c:v>44056</c:v>
                </c:pt>
                <c:pt idx="10">
                  <c:v>44056</c:v>
                </c:pt>
                <c:pt idx="11">
                  <c:v>44058</c:v>
                </c:pt>
                <c:pt idx="12">
                  <c:v>44061</c:v>
                </c:pt>
                <c:pt idx="13">
                  <c:v>44076</c:v>
                </c:pt>
                <c:pt idx="14">
                  <c:v>44084</c:v>
                </c:pt>
                <c:pt idx="15">
                  <c:v>44088</c:v>
                </c:pt>
                <c:pt idx="16">
                  <c:v>44104</c:v>
                </c:pt>
                <c:pt idx="17">
                  <c:v>44110</c:v>
                </c:pt>
                <c:pt idx="18">
                  <c:v>44112</c:v>
                </c:pt>
                <c:pt idx="19">
                  <c:v>44123</c:v>
                </c:pt>
              </c:numCache>
            </c:numRef>
          </c:xVal>
          <c:yVal>
            <c:numRef>
              <c:f>'Detailed Timeline'!$D$2:$D$21</c:f>
              <c:numCache>
                <c:formatCode>General</c:formatCode>
                <c:ptCount val="20"/>
                <c:pt idx="0">
                  <c:v>-20</c:v>
                </c:pt>
                <c:pt idx="1">
                  <c:v>-90</c:v>
                </c:pt>
                <c:pt idx="2">
                  <c:v>10</c:v>
                </c:pt>
                <c:pt idx="3">
                  <c:v>-50</c:v>
                </c:pt>
                <c:pt idx="4">
                  <c:v>100</c:v>
                </c:pt>
                <c:pt idx="5">
                  <c:v>80</c:v>
                </c:pt>
                <c:pt idx="6">
                  <c:v>35</c:v>
                </c:pt>
                <c:pt idx="7">
                  <c:v>-25</c:v>
                </c:pt>
                <c:pt idx="8">
                  <c:v>50</c:v>
                </c:pt>
                <c:pt idx="9">
                  <c:v>20</c:v>
                </c:pt>
                <c:pt idx="10">
                  <c:v>-100</c:v>
                </c:pt>
                <c:pt idx="11">
                  <c:v>-70</c:v>
                </c:pt>
                <c:pt idx="12">
                  <c:v>-50</c:v>
                </c:pt>
                <c:pt idx="13">
                  <c:v>50</c:v>
                </c:pt>
                <c:pt idx="14">
                  <c:v>-50</c:v>
                </c:pt>
                <c:pt idx="15">
                  <c:v>20</c:v>
                </c:pt>
                <c:pt idx="16">
                  <c:v>-80</c:v>
                </c:pt>
                <c:pt idx="17">
                  <c:v>-50</c:v>
                </c:pt>
                <c:pt idx="18">
                  <c:v>80</c:v>
                </c:pt>
                <c:pt idx="19">
                  <c:v>20</c:v>
                </c:pt>
              </c:numCache>
            </c:numRef>
          </c:yVal>
          <c:smooth val="0"/>
          <c:extLst>
            <c:ext xmlns:c15="http://schemas.microsoft.com/office/drawing/2012/chart" uri="{02D57815-91ED-43cb-92C2-25804820EDAC}">
              <c15:datalabelsRange>
                <c15:f>'Detailed Timeline'!$C$2:$C$21</c15:f>
                <c15:dlblRangeCache>
                  <c:ptCount val="20"/>
                  <c:pt idx="0">
                    <c:v>Start</c:v>
                  </c:pt>
                  <c:pt idx="1">
                    <c:v>1st Training on 8 Can't Wait Adopted Policies</c:v>
                  </c:pt>
                  <c:pt idx="2">
                    <c:v>Balancing Act Survey Results Received</c:v>
                  </c:pt>
                  <c:pt idx="3">
                    <c:v>Transformation Website Live</c:v>
                  </c:pt>
                  <c:pt idx="4">
                    <c:v>Today</c:v>
                  </c:pt>
                  <c:pt idx="5">
                    <c:v>2nd Training on 8 Can't Wait Adopted Policies</c:v>
                  </c:pt>
                  <c:pt idx="6">
                    <c:v>Assigned Reading of Res. 40622 </c:v>
                  </c:pt>
                  <c:pt idx="7">
                    <c:v>21CP Outline of Assessment Process to CPAC</c:v>
                  </c:pt>
                  <c:pt idx="8">
                    <c:v>Draft Chief of Police Recruitement Plan</c:v>
                  </c:pt>
                  <c:pt idx="9">
                    <c:v>Community Outreach on Body Cameras</c:v>
                  </c:pt>
                  <c:pt idx="10">
                    <c:v>REAP Feedback Provided to Departments</c:v>
                  </c:pt>
                  <c:pt idx="11">
                    <c:v>CPAC Update to Council</c:v>
                  </c:pt>
                  <c:pt idx="12">
                    <c:v>Budget Outreach Feedback at Study Session</c:v>
                  </c:pt>
                  <c:pt idx="13">
                    <c:v>Fall In-Service Training on 8 Can't Wait Policy Changes</c:v>
                  </c:pt>
                  <c:pt idx="14">
                    <c:v>Community Outreach on Rental Housing Code</c:v>
                  </c:pt>
                  <c:pt idx="15">
                    <c:v>CPAC to Forward Draft Body Camera Policies to Council</c:v>
                  </c:pt>
                  <c:pt idx="16">
                    <c:v>Racial Equity Action Plans Final</c:v>
                  </c:pt>
                  <c:pt idx="17">
                    <c:v>Proposed Budget to Council</c:v>
                  </c:pt>
                  <c:pt idx="18">
                    <c:v>Community Outreach on Use of Force Policies</c:v>
                  </c:pt>
                  <c:pt idx="19">
                    <c:v>90 Day Deadline for Obama Pledge</c:v>
                  </c:pt>
                </c15:dlblRangeCache>
              </c15:datalabelsRange>
            </c:ext>
            <c:ext xmlns:c16="http://schemas.microsoft.com/office/drawing/2014/chart" uri="{C3380CC4-5D6E-409C-BE32-E72D297353CC}">
              <c16:uniqueId val="{00000014-6729-4E2A-8721-AC55BB6C0E57}"/>
            </c:ext>
          </c:extLst>
        </c:ser>
        <c:dLbls>
          <c:showLegendKey val="0"/>
          <c:showVal val="0"/>
          <c:showCatName val="0"/>
          <c:showSerName val="0"/>
          <c:showPercent val="0"/>
          <c:showBubbleSize val="0"/>
        </c:dLbls>
        <c:axId val="747537424"/>
        <c:axId val="747540048"/>
      </c:scatterChart>
      <c:valAx>
        <c:axId val="747537424"/>
        <c:scaling>
          <c:orientation val="minMax"/>
          <c:max val="44124"/>
          <c:min val="44040"/>
        </c:scaling>
        <c:delete val="0"/>
        <c:axPos val="b"/>
        <c:majorGridlines>
          <c:spPr>
            <a:ln w="9525" cap="flat" cmpd="sng" algn="ctr">
              <a:noFill/>
              <a:round/>
            </a:ln>
            <a:effectLst/>
          </c:spPr>
        </c:majorGridlines>
        <c:numFmt formatCode="m/d;@" sourceLinked="0"/>
        <c:majorTickMark val="out"/>
        <c:minorTickMark val="in"/>
        <c:tickLblPos val="nextTo"/>
        <c:spPr>
          <a:solidFill>
            <a:srgbClr val="F8F8F8">
              <a:alpha val="50196"/>
            </a:srgbClr>
          </a:solid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47540048"/>
        <c:crosses val="autoZero"/>
        <c:crossBetween val="midCat"/>
        <c:majorUnit val="7"/>
        <c:minorUnit val="1"/>
      </c:valAx>
      <c:valAx>
        <c:axId val="747540048"/>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747537424"/>
        <c:crosses val="autoZero"/>
        <c:crossBetween val="midCat"/>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159D45D6-6255-483C-8973-43A76ED09837}" type="datetimeFigureOut">
              <a:rPr lang="en-US"/>
              <a:pPr>
                <a:defRPr/>
              </a:pPr>
              <a:t>8/11/2020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8C9E43F-0D0C-4EFD-8D76-F0341148F425}"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02959F3C-DB84-4870-958E-FE6AC676F03D}" type="datetimeFigureOut">
              <a:rPr lang="ru-RU"/>
              <a:pPr>
                <a:defRPr/>
              </a:pPr>
              <a:t>11.08.2020</a:t>
            </a:fld>
            <a:endParaRPr lang="ru-RU" dirty="0"/>
          </a:p>
        </p:txBody>
      </p:sp>
      <p:sp>
        <p:nvSpPr>
          <p:cNvPr id="4" name="Образ слайда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ru-RU" noProof="0" dirty="0"/>
          </a:p>
        </p:txBody>
      </p:sp>
      <p:sp>
        <p:nvSpPr>
          <p:cNvPr id="5" name="Заметки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970338" y="8829675"/>
            <a:ext cx="3038475" cy="4667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D30EEF1-A394-43EF-9383-E87CF58DA8D2}"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ityoftacoma.org/bodycameras?fbclid=IwAR29MZ6IDMXKpAJM5Ysyo3GQMffrzTu_MJB4jKJtdPnf-K9-KQ9s36UgyDI"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l.facebook.com/l.php?u=http%3A%2F%2Fcityoftacoma.org%2Ftransform%3Ffbclid%3DIwAR0gk8DtOK1DYeEFxfTOJqhhnOEOYPq3o4DHwNpY3-HPUzcgrEm2rLWx-y8&amp;h=AT2i4dgyU7z4Sx5BEnVfSPQ5P0uJ46pV-ygzCpkKN-_YlgoroQMTpxbb1BbEbay9PutmZJ5soRVFpuRNzS61GGT7iCJK3yBsYVuMsTRzesLtq6tt_OV9eBTnUpIhlMCd" TargetMode="External"/><Relationship Id="rId5" Type="http://schemas.openxmlformats.org/officeDocument/2006/relationships/hyperlink" Target="https://www.cityoftacoma.org/government/committees_boards_commissions/citizen_police_advisory_committee?fbclid=IwAR2VfZ68NTui7WsdjtPl6og6jwsJRSesK8pGvuEDr_ru9Vk-2n1e1JigSYg" TargetMode="External"/><Relationship Id="rId4" Type="http://schemas.openxmlformats.org/officeDocument/2006/relationships/hyperlink" Target="https://us02web.zoom.us/j/89566618563?pwd=K0tIYW1kQ0dNWEQ1MWZ0dGtneDFYZz09&amp;fbclid=IwAR0BzC1KaprAX4z_F-E3Vb9WGWq3Sz-M5USiujx9gKN96J902HuoID2eth8"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a:buFont typeface="Arial" panose="020B0604020202020204" pitchFamily="34" charset="0"/>
              <a:buNone/>
              <a:defRPr/>
            </a:pPr>
            <a:endParaRPr lang="en-US" dirty="0" smtClean="0"/>
          </a:p>
          <a:p>
            <a:pPr>
              <a:defRPr/>
            </a:pPr>
            <a:endParaRPr lang="en-US" dirty="0" smtClean="0"/>
          </a:p>
          <a:p>
            <a:pPr>
              <a:defRPr/>
            </a:pPr>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822F12D-A20D-4E63-8DD0-8ACBF468733C}" type="slidenum">
              <a:rPr lang="ru-RU" altLang="en-US" smtClean="0">
                <a:latin typeface="Calibri" panose="020F0502020204030204" pitchFamily="34" charset="0"/>
              </a:rPr>
              <a:pPr/>
              <a:t>1</a:t>
            </a:fld>
            <a:endParaRPr lang="ru-RU" altLang="en-US" smtClean="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4708" indent="-174708">
              <a:spcBef>
                <a:spcPct val="20000"/>
              </a:spcBef>
              <a:buFont typeface="Arial" panose="020B0604020202020204" pitchFamily="34" charset="0"/>
              <a:buChar char="•"/>
              <a:defRPr/>
            </a:pPr>
            <a:endParaRPr lang="en-US" i="1" dirty="0" smtClean="0"/>
          </a:p>
          <a:p>
            <a:pPr>
              <a:spcBef>
                <a:spcPct val="20000"/>
              </a:spcBef>
              <a:buFont typeface="Arial" panose="020B0604020202020204" pitchFamily="34" charset="0"/>
              <a:buNone/>
              <a:defRPr/>
            </a:pPr>
            <a:endParaRPr lang="en-US" i="1" dirty="0" smtClean="0"/>
          </a:p>
          <a:p>
            <a:pPr marL="174708" indent="-174708">
              <a:buFont typeface="Arial" panose="020B0604020202020204" pitchFamily="34" charset="0"/>
              <a:buChar char="•"/>
              <a:defRPr/>
            </a:pPr>
            <a:endParaRPr lang="en-US" dirty="0" smtClean="0"/>
          </a:p>
          <a:p>
            <a:pPr>
              <a:defRPr/>
            </a:pPr>
            <a:endParaRPr lang="en-US" dirty="0" smtClean="0"/>
          </a:p>
          <a:p>
            <a:pPr>
              <a:defRPr/>
            </a:pPr>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822F12D-A20D-4E63-8DD0-8ACBF468733C}" type="slidenum">
              <a:rPr lang="ru-RU" altLang="en-US" smtClean="0">
                <a:latin typeface="Calibri" panose="020F0502020204030204" pitchFamily="34" charset="0"/>
              </a:rPr>
              <a:pPr/>
              <a:t>10</a:t>
            </a:fld>
            <a:endParaRPr lang="ru-RU" altLang="en-US" smtClean="0">
              <a:latin typeface="Calibri" panose="020F0502020204030204" pitchFamily="34" charset="0"/>
            </a:endParaRPr>
          </a:p>
        </p:txBody>
      </p:sp>
    </p:spTree>
    <p:extLst>
      <p:ext uri="{BB962C8B-B14F-4D97-AF65-F5344CB8AC3E}">
        <p14:creationId xmlns:p14="http://schemas.microsoft.com/office/powerpoint/2010/main" val="1223346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Highlight and advertise transparency and places where community can go for more information about our transformation</a:t>
            </a:r>
            <a:r>
              <a:rPr lang="en-US" baseline="0" dirty="0" smtClean="0"/>
              <a:t> efforts. </a:t>
            </a:r>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2</a:t>
            </a:fld>
            <a:endParaRPr lang="ru-RU" altLang="en-US"/>
          </a:p>
        </p:txBody>
      </p:sp>
    </p:spTree>
    <p:extLst>
      <p:ext uri="{BB962C8B-B14F-4D97-AF65-F5344CB8AC3E}">
        <p14:creationId xmlns:p14="http://schemas.microsoft.com/office/powerpoint/2010/main" val="2036860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Join us for "Body-Worn Cameras for Tacoma Police: A Community Conversation" hosted by the City of Tacoma's Citizen Police Advisory Committee (CPAC) on August 13, 2020 from 6-7:30 p.m.</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Starting in January 2021, the City of Tacoma will begin to require Body-Worn Cameras to be worn by the Tacoma Police Department (all uniform and police officers). Body-Worn Cameras are used by law enforcement to record interactions (both audio and visual) with the community and to gather video evidence at crime scenes. Learn more at </a:t>
            </a:r>
            <a:r>
              <a:rPr lang="en-US" sz="1200" b="0" i="0" u="none" strike="noStrike" kern="1200" dirty="0" smtClean="0">
                <a:solidFill>
                  <a:schemeClr val="tx1"/>
                </a:solidFill>
                <a:effectLst/>
                <a:latin typeface="+mn-lt"/>
                <a:ea typeface="+mn-ea"/>
                <a:cs typeface="+mn-cs"/>
                <a:hlinkClick r:id="rId3"/>
              </a:rPr>
              <a:t>https://www.cityoftacoma.org/bodycameras</a:t>
            </a:r>
            <a:r>
              <a:rPr lang="en-US" sz="1200" b="0" i="0" kern="1200" dirty="0" smtClean="0">
                <a:solidFill>
                  <a:schemeClr val="tx1"/>
                </a:solidFill>
                <a:effectLst/>
                <a:latin typeface="+mn-lt"/>
                <a:ea typeface="+mn-ea"/>
                <a:cs typeface="+mn-cs"/>
              </a:rPr>
              <a:t>.</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At this Community Conversation, the City of Tacoma will give a presentation on Body-Worn Cameras and then we will break out into groups to gather feedback from the community.</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MEETING DETAILS:</a:t>
            </a:r>
            <a:r>
              <a:rPr lang="en-US" dirty="0" smtClean="0"/>
              <a:t/>
            </a:r>
            <a:br>
              <a:rPr lang="en-US" dirty="0" smtClean="0"/>
            </a:br>
            <a:r>
              <a:rPr lang="en-US" sz="1200" b="0" i="0" kern="1200" dirty="0" smtClean="0">
                <a:solidFill>
                  <a:schemeClr val="tx1"/>
                </a:solidFill>
                <a:effectLst/>
                <a:latin typeface="+mn-lt"/>
                <a:ea typeface="+mn-ea"/>
                <a:cs typeface="+mn-cs"/>
              </a:rPr>
              <a:t>Thursday, August 13, 2020</a:t>
            </a:r>
            <a:r>
              <a:rPr lang="en-US" dirty="0" smtClean="0"/>
              <a:t/>
            </a:r>
            <a:br>
              <a:rPr lang="en-US" dirty="0" smtClean="0"/>
            </a:br>
            <a:r>
              <a:rPr lang="en-US" sz="1200" b="0" i="0" kern="1200" dirty="0" smtClean="0">
                <a:solidFill>
                  <a:schemeClr val="tx1"/>
                </a:solidFill>
                <a:effectLst/>
                <a:latin typeface="+mn-lt"/>
                <a:ea typeface="+mn-ea"/>
                <a:cs typeface="+mn-cs"/>
              </a:rPr>
              <a:t>6-7:30 p.m.</a:t>
            </a:r>
            <a:r>
              <a:rPr lang="en-US" dirty="0" smtClean="0"/>
              <a:t/>
            </a:r>
            <a:br>
              <a:rPr lang="en-US" dirty="0" smtClean="0"/>
            </a:br>
            <a:r>
              <a:rPr lang="en-US" sz="1200" b="0" i="0" kern="1200" dirty="0" smtClean="0">
                <a:solidFill>
                  <a:schemeClr val="tx1"/>
                </a:solidFill>
                <a:effectLst/>
                <a:latin typeface="+mn-lt"/>
                <a:ea typeface="+mn-ea"/>
                <a:cs typeface="+mn-cs"/>
              </a:rPr>
              <a:t>This event will be on Zoom. We will open the Zoom meeting at 5:55 PM and begin the event a few minutes after 6 PM.</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Join Zoom Meeting at </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4"/>
              </a:rPr>
              <a:t>https://us02web.zoom.us/j/89566618563?pwd=K0tIYW1kQ0dNWEQ1MWZ0dGtneDFYZz09</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Meeting ID: 895 6661 8563</a:t>
            </a:r>
            <a:r>
              <a:rPr lang="en-US" dirty="0" smtClean="0"/>
              <a:t/>
            </a:r>
            <a:br>
              <a:rPr lang="en-US" dirty="0" smtClean="0"/>
            </a:br>
            <a:r>
              <a:rPr lang="en-US" sz="1200" b="0" i="0" kern="1200" dirty="0" smtClean="0">
                <a:solidFill>
                  <a:schemeClr val="tx1"/>
                </a:solidFill>
                <a:effectLst/>
                <a:latin typeface="+mn-lt"/>
                <a:ea typeface="+mn-ea"/>
                <a:cs typeface="+mn-cs"/>
              </a:rPr>
              <a:t>Passcode: 970802</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If you would like to listen in on the conversation, dial (253) 215-8782 (Webinar ID: 895 6661 8563).</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Learn more about CPAC by visiting </a:t>
            </a:r>
            <a:r>
              <a:rPr lang="en-US" sz="1200" b="0" i="0" u="none" strike="noStrike" kern="1200" dirty="0" smtClean="0">
                <a:solidFill>
                  <a:schemeClr val="tx1"/>
                </a:solidFill>
                <a:effectLst/>
                <a:latin typeface="+mn-lt"/>
                <a:ea typeface="+mn-ea"/>
                <a:cs typeface="+mn-cs"/>
                <a:hlinkClick r:id="rId5"/>
              </a:rPr>
              <a:t>https://www.cityoftacoma.org/government/committees_boards_commissions/citizen_police_advisory_committee</a:t>
            </a:r>
            <a:r>
              <a:rPr lang="en-US" sz="1200" b="0" i="0" kern="1200" dirty="0" smtClean="0">
                <a:solidFill>
                  <a:schemeClr val="tx1"/>
                </a:solidFill>
                <a:effectLst/>
                <a:latin typeface="+mn-lt"/>
                <a:ea typeface="+mn-ea"/>
                <a:cs typeface="+mn-cs"/>
              </a:rPr>
              <a:t>.</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About Transforming Tacoma:</a:t>
            </a:r>
            <a:r>
              <a:rPr lang="en-US" dirty="0" smtClean="0"/>
              <a:t/>
            </a:r>
            <a:br>
              <a:rPr lang="en-US" dirty="0" smtClean="0"/>
            </a:br>
            <a:r>
              <a:rPr lang="en-US" sz="1200" b="0" i="0" kern="1200" dirty="0" smtClean="0">
                <a:solidFill>
                  <a:schemeClr val="tx1"/>
                </a:solidFill>
                <a:effectLst/>
                <a:latin typeface="+mn-lt"/>
                <a:ea typeface="+mn-ea"/>
                <a:cs typeface="+mn-cs"/>
              </a:rPr>
              <a:t>This event is part of a series of monthly community conversations about programs and policies connected to our goal of transforming the City of Tacoma into an anti-racist organization. We know residents of our city have long been committed to anti-racism work and so we want to hear from you. We want to work alongside you. Transformation can only happen through dialogue, engagement, and learning—together. Learn more at </a:t>
            </a:r>
            <a:r>
              <a:rPr lang="en-US" sz="1200" b="0" i="0" u="none" strike="noStrike" kern="1200" dirty="0" smtClean="0">
                <a:solidFill>
                  <a:schemeClr val="tx1"/>
                </a:solidFill>
                <a:effectLst/>
                <a:latin typeface="+mn-lt"/>
                <a:ea typeface="+mn-ea"/>
                <a:cs typeface="+mn-cs"/>
                <a:hlinkClick r:id="rId6"/>
              </a:rPr>
              <a:t>cityoftacoma.org/transform</a:t>
            </a:r>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3</a:t>
            </a:fld>
            <a:endParaRPr lang="ru-RU" altLang="en-US"/>
          </a:p>
        </p:txBody>
      </p:sp>
    </p:spTree>
    <p:extLst>
      <p:ext uri="{BB962C8B-B14F-4D97-AF65-F5344CB8AC3E}">
        <p14:creationId xmlns:p14="http://schemas.microsoft.com/office/powerpoint/2010/main" val="1143988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Section 2</a:t>
            </a:r>
          </a:p>
          <a:p>
            <a:r>
              <a:rPr lang="en-US" b="0" dirty="0" smtClean="0"/>
              <a:t>Nick Bayard:</a:t>
            </a:r>
          </a:p>
          <a:p>
            <a:r>
              <a:rPr lang="en-US" dirty="0" smtClean="0"/>
              <a:t>The second round of </a:t>
            </a:r>
            <a:r>
              <a:rPr lang="en-US" b="1" dirty="0" smtClean="0"/>
              <a:t>employee listening sessions </a:t>
            </a:r>
            <a:r>
              <a:rPr lang="en-US" dirty="0" smtClean="0"/>
              <a:t>are being scheduled for late August and early September. These listening sessions are meant to serve as a resource for employees as well as to provide a channel for feedback about racial equity issues facing City of Tacoma employees. Feedback from listening sessions has played a central role in guiding our work on anti-racist systems transformation</a:t>
            </a:r>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4</a:t>
            </a:fld>
            <a:endParaRPr lang="ru-RU" altLang="en-US"/>
          </a:p>
        </p:txBody>
      </p:sp>
    </p:spTree>
    <p:extLst>
      <p:ext uri="{BB962C8B-B14F-4D97-AF65-F5344CB8AC3E}">
        <p14:creationId xmlns:p14="http://schemas.microsoft.com/office/powerpoint/2010/main" val="4141982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Body</a:t>
            </a:r>
            <a:r>
              <a:rPr lang="en-US" sz="1200" b="1" kern="1200" baseline="0" dirty="0" smtClean="0">
                <a:solidFill>
                  <a:schemeClr val="tx1"/>
                </a:solidFill>
                <a:effectLst/>
                <a:latin typeface="+mn-lt"/>
                <a:ea typeface="+mn-ea"/>
                <a:cs typeface="+mn-cs"/>
              </a:rPr>
              <a:t> Camera Support Positions</a:t>
            </a:r>
            <a:endParaRPr lang="en-US" sz="1200" b="1"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kern="1200" dirty="0" smtClean="0">
                <a:solidFill>
                  <a:schemeClr val="tx1"/>
                </a:solidFill>
                <a:effectLst/>
                <a:latin typeface="+mn-lt"/>
                <a:ea typeface="+mn-ea"/>
                <a:cs typeface="+mn-cs"/>
              </a:rPr>
              <a:t>HR is collecting requirements from various stakeholders and researching similar positions in other jurisdictions for positions to support the Body Worn Camera program. </a:t>
            </a:r>
          </a:p>
          <a:p>
            <a:pPr lvl="0"/>
            <a:endParaRPr lang="en-US" sz="1200" b="1"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Administrative Items: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solidFill>
                  <a:srgbClr val="FF0000"/>
                </a:solidFill>
              </a:rPr>
              <a:t>Further development of Transformation Teams Approach:</a:t>
            </a:r>
            <a:r>
              <a:rPr lang="en-US" baseline="0" dirty="0" smtClean="0">
                <a:solidFill>
                  <a:srgbClr val="FF0000"/>
                </a:solidFill>
              </a:rPr>
              <a:t> </a:t>
            </a:r>
            <a:r>
              <a:rPr lang="en-US" dirty="0" smtClean="0">
                <a:solidFill>
                  <a:srgbClr val="FF0000"/>
                </a:solidFill>
              </a:rPr>
              <a:t>Planning for community led transformation, identifying internal and external resources, establishing work plan, scoping/prioritizing, developing methodology.</a:t>
            </a:r>
          </a:p>
          <a:p>
            <a:pPr lvl="0"/>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5</a:t>
            </a:fld>
            <a:endParaRPr lang="ru-RU" altLang="en-US"/>
          </a:p>
        </p:txBody>
      </p:sp>
    </p:spTree>
    <p:extLst>
      <p:ext uri="{BB962C8B-B14F-4D97-AF65-F5344CB8AC3E}">
        <p14:creationId xmlns:p14="http://schemas.microsoft.com/office/powerpoint/2010/main" val="1930556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Overview Comments: </a:t>
            </a:r>
          </a:p>
          <a:p>
            <a:r>
              <a:rPr lang="en-US" sz="1200" b="0" kern="1200" dirty="0" smtClean="0">
                <a:solidFill>
                  <a:schemeClr val="tx1"/>
                </a:solidFill>
                <a:effectLst/>
                <a:latin typeface="+mn-lt"/>
                <a:ea typeface="+mn-ea"/>
                <a:cs typeface="+mn-cs"/>
              </a:rPr>
              <a:t>This slide reflects a high-level overview of</a:t>
            </a:r>
            <a:r>
              <a:rPr lang="en-US" sz="1200" b="0" kern="1200" baseline="0" dirty="0" smtClean="0">
                <a:solidFill>
                  <a:schemeClr val="tx1"/>
                </a:solidFill>
                <a:effectLst/>
                <a:latin typeface="+mn-lt"/>
                <a:ea typeface="+mn-ea"/>
                <a:cs typeface="+mn-cs"/>
              </a:rPr>
              <a:t> the 5 sections outlined in resolution 40622, adopted by Council on June 30</a:t>
            </a:r>
            <a:r>
              <a:rPr lang="en-US" sz="1200" b="0" kern="1200" baseline="30000" dirty="0" smtClean="0">
                <a:solidFill>
                  <a:schemeClr val="tx1"/>
                </a:solidFill>
                <a:effectLst/>
                <a:latin typeface="+mn-lt"/>
                <a:ea typeface="+mn-ea"/>
                <a:cs typeface="+mn-cs"/>
              </a:rPr>
              <a:t>th</a:t>
            </a:r>
            <a:r>
              <a:rPr lang="en-US" sz="1200" b="0" kern="1200" baseline="0" dirty="0" smtClean="0">
                <a:solidFill>
                  <a:schemeClr val="tx1"/>
                </a:solidFill>
                <a:effectLst/>
                <a:latin typeface="+mn-lt"/>
                <a:ea typeface="+mn-ea"/>
                <a:cs typeface="+mn-cs"/>
              </a:rPr>
              <a:t>, affirming the City Council’s dedication and commitment to comprehensive and sustained transformation of all of the institutions, systems, policies, practices, and contracts impacted by systemic racism with initial priority being given to policing in the City of Tacoma.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At this time, the status indicator refers to our progress in establishing a plan to address each section. Green indicates that a plan is in place and we’ve begun taking action. Yellow indicates that the plan is under development. A red indicator would mean that we need to begin planning.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The next 2 columns represent a list of recent accomplishments and upcoming actions, which will be updated for each study session.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The final 2 columns are still under development, but they will outline any issues or barriers and links to more detailed information about specific topics. </a:t>
            </a:r>
          </a:p>
          <a:p>
            <a:endParaRPr lang="en-US" sz="1200" b="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1: </a:t>
            </a:r>
          </a:p>
          <a:p>
            <a:r>
              <a:rPr lang="en-US" sz="1200" b="1" kern="1200" dirty="0" smtClean="0">
                <a:solidFill>
                  <a:schemeClr val="tx1"/>
                </a:solidFill>
                <a:effectLst/>
                <a:latin typeface="+mn-lt"/>
                <a:ea typeface="+mn-ea"/>
                <a:cs typeface="+mn-cs"/>
              </a:rPr>
              <a:t>Budget Process (Katie</a:t>
            </a:r>
            <a:r>
              <a:rPr lang="en-US" sz="1200" b="1" kern="1200" baseline="0" dirty="0" smtClean="0">
                <a:solidFill>
                  <a:schemeClr val="tx1"/>
                </a:solidFill>
                <a:effectLst/>
                <a:latin typeface="+mn-lt"/>
                <a:ea typeface="+mn-ea"/>
                <a:cs typeface="+mn-cs"/>
              </a:rPr>
              <a:t> Johnston/Reid Bennion)</a:t>
            </a:r>
            <a:endParaRPr lang="en-US" sz="1200" b="1"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Outreach: </a:t>
            </a:r>
          </a:p>
          <a:p>
            <a:pPr lvl="0"/>
            <a:r>
              <a:rPr lang="en-US" sz="1200" kern="1200" dirty="0" smtClean="0">
                <a:solidFill>
                  <a:schemeClr val="tx1"/>
                </a:solidFill>
                <a:effectLst/>
                <a:latin typeface="+mn-lt"/>
                <a:ea typeface="+mn-ea"/>
                <a:cs typeface="+mn-cs"/>
              </a:rPr>
              <a:t>Present to the City Council on Outreach results August 18</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We held an additional outreach event/interactive workshop last Friday and included a focus on Anti-Racism. 35 people attended the meeting. We closed the online surveys and balancing act on Saturday. Currently over 3,000 responded to the surveys and staff will provide demographic breakdowns and location breakdowns at the study session presentation.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Decision Making:</a:t>
            </a:r>
          </a:p>
          <a:p>
            <a:pPr lvl="0"/>
            <a:r>
              <a:rPr lang="en-US" sz="1200" kern="1200" dirty="0" smtClean="0">
                <a:solidFill>
                  <a:schemeClr val="tx1"/>
                </a:solidFill>
                <a:effectLst/>
                <a:latin typeface="+mn-lt"/>
                <a:ea typeface="+mn-ea"/>
                <a:cs typeface="+mn-cs"/>
              </a:rPr>
              <a:t>Continued work to evaluate impacts of financial decisions and mitigation approaches through service delivery transformation. </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2: </a:t>
            </a:r>
          </a:p>
          <a:p>
            <a:pPr fontAlgn="base"/>
            <a:r>
              <a:rPr lang="en-US" sz="1200" b="1" kern="1200" dirty="0" smtClean="0">
                <a:solidFill>
                  <a:schemeClr val="tx1"/>
                </a:solidFill>
                <a:effectLst/>
                <a:latin typeface="+mn-lt"/>
                <a:ea typeface="+mn-ea"/>
                <a:cs typeface="+mn-cs"/>
              </a:rPr>
              <a:t>Racial Equity Action Plans (Nick Bayard)</a:t>
            </a:r>
            <a:endParaRPr lang="en-US" sz="1200" kern="1200" dirty="0" smtClean="0">
              <a:solidFill>
                <a:schemeClr val="tx1"/>
              </a:solidFill>
              <a:effectLst/>
              <a:latin typeface="+mn-lt"/>
              <a:ea typeface="+mn-ea"/>
              <a:cs typeface="+mn-cs"/>
            </a:endParaRPr>
          </a:p>
          <a:p>
            <a:pPr fontAlgn="base"/>
            <a:r>
              <a:rPr lang="en-US" sz="1200" kern="1200" dirty="0" smtClean="0">
                <a:solidFill>
                  <a:schemeClr val="tx1"/>
                </a:solidFill>
                <a:effectLst/>
                <a:latin typeface="+mn-lt"/>
                <a:ea typeface="+mn-ea"/>
                <a:cs typeface="+mn-cs"/>
              </a:rPr>
              <a:t>The City kicked off the Racial Equity Action Planning (REAP) by department on June 16th, and each department submitted the first draft of their plan as part of their budget presentations to the City Manager in mid-July. The Racial Equity Action Plan template requires departments to set goals and engage in planning around the first three areas of Tacoma's Equity and Empowerment Framework: 1) The City of Tacoma Workforce Reflects the Community it Serves, 2) Purposeful Community Outreach and Engagement, and 3) Equitable Service Delivery to All Residents and Visitors.</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Racial Equity Action planning is intentionally embedded in the budget process in order to prioritize anti-racism in the evaluation of resource allocation for the coming biennium.</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A six-person REAP review team representing various departments is working now to provide feedback on each plan, and will also be identifying common challenges, areas where support might be needed, scalable or replicable innovations, and ways to institutionalize accountability and continuous improvement citywide in the coming biennium. </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OEHR will be holding a feedback and review session for all departments on August 13th, and the deadline for departments to submit their final REAP to the City Manager is September 30th. </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OEHR will create a summary of the Racial Equity Planning process, including key highlights, for the Budget Books by the first week in September​ and will support departments in the implementation of their plans on an ongoing basis.</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3: </a:t>
            </a:r>
          </a:p>
          <a:p>
            <a:r>
              <a:rPr lang="en-US" sz="1200" b="1" kern="1200" dirty="0" smtClean="0">
                <a:solidFill>
                  <a:schemeClr val="tx1"/>
                </a:solidFill>
                <a:effectLst/>
                <a:latin typeface="+mn-lt"/>
                <a:ea typeface="+mn-ea"/>
                <a:cs typeface="+mn-cs"/>
              </a:rPr>
              <a:t>Contract</a:t>
            </a:r>
            <a:r>
              <a:rPr lang="en-US" sz="1200" b="1" kern="1200" baseline="0" dirty="0" smtClean="0">
                <a:solidFill>
                  <a:schemeClr val="tx1"/>
                </a:solidFill>
                <a:effectLst/>
                <a:latin typeface="+mn-lt"/>
                <a:ea typeface="+mn-ea"/>
                <a:cs typeface="+mn-cs"/>
              </a:rPr>
              <a:t> with 21</a:t>
            </a:r>
            <a:r>
              <a:rPr lang="en-US" sz="1200" b="1" kern="1200" baseline="30000" dirty="0" smtClean="0">
                <a:solidFill>
                  <a:schemeClr val="tx1"/>
                </a:solidFill>
                <a:effectLst/>
                <a:latin typeface="+mn-lt"/>
                <a:ea typeface="+mn-ea"/>
                <a:cs typeface="+mn-cs"/>
              </a:rPr>
              <a:t>st</a:t>
            </a:r>
            <a:r>
              <a:rPr lang="en-US" sz="1200" b="1" kern="1200" baseline="0" dirty="0" smtClean="0">
                <a:solidFill>
                  <a:schemeClr val="tx1"/>
                </a:solidFill>
                <a:effectLst/>
                <a:latin typeface="+mn-lt"/>
                <a:ea typeface="+mn-ea"/>
                <a:cs typeface="+mn-cs"/>
              </a:rPr>
              <a:t> Century Policing (Who?)</a:t>
            </a:r>
          </a:p>
          <a:p>
            <a:r>
              <a:rPr lang="en-US" sz="1200" b="0" kern="1200" baseline="0" dirty="0" smtClean="0">
                <a:solidFill>
                  <a:schemeClr val="tx1"/>
                </a:solidFill>
                <a:effectLst/>
                <a:latin typeface="+mn-lt"/>
                <a:ea typeface="+mn-ea"/>
                <a:cs typeface="+mn-cs"/>
              </a:rPr>
              <a:t>Update</a:t>
            </a:r>
            <a:endParaRPr lang="en-US" sz="1200" b="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4: </a:t>
            </a:r>
          </a:p>
          <a:p>
            <a:r>
              <a:rPr lang="en-US" sz="1200" b="1" kern="1200" dirty="0" smtClean="0">
                <a:solidFill>
                  <a:schemeClr val="tx1"/>
                </a:solidFill>
                <a:effectLst/>
                <a:latin typeface="+mn-lt"/>
                <a:ea typeface="+mn-ea"/>
                <a:cs typeface="+mn-cs"/>
              </a:rPr>
              <a:t>Chief</a:t>
            </a:r>
            <a:r>
              <a:rPr lang="en-US" sz="1200" b="1" kern="1200" baseline="0" dirty="0" smtClean="0">
                <a:solidFill>
                  <a:schemeClr val="tx1"/>
                </a:solidFill>
                <a:effectLst/>
                <a:latin typeface="+mn-lt"/>
                <a:ea typeface="+mn-ea"/>
                <a:cs typeface="+mn-cs"/>
              </a:rPr>
              <a:t> of Police Recruitment (Shelby Fritz)</a:t>
            </a:r>
          </a:p>
          <a:p>
            <a:r>
              <a:rPr lang="en-US" sz="1200" b="0" kern="1200" dirty="0" smtClean="0">
                <a:solidFill>
                  <a:schemeClr val="tx1"/>
                </a:solidFill>
                <a:effectLst/>
                <a:latin typeface="+mn-lt"/>
                <a:ea typeface="+mn-ea"/>
                <a:cs typeface="+mn-cs"/>
              </a:rPr>
              <a:t>Human Resources will be presenting a draft recruitment plan to the City Manager on August 11.</a:t>
            </a:r>
          </a:p>
          <a:p>
            <a:r>
              <a:rPr lang="en-US" sz="1200" b="0" kern="1200" dirty="0" smtClean="0">
                <a:solidFill>
                  <a:schemeClr val="tx1"/>
                </a:solidFill>
                <a:effectLst/>
                <a:latin typeface="+mn-lt"/>
                <a:ea typeface="+mn-ea"/>
                <a:cs typeface="+mn-cs"/>
              </a:rPr>
              <a:t>We are planning a timely, thorough and inclusive process led by a search committee that includes a diverse group of internal and external stakeholders and includes opportunities for input and participation from the community and significant outreach to and recruitment of a diverse pool of potential candidates. Once finalized, the plan will be presented to the City Council and regular updates on the progress of the recruitment will follow.</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The search</a:t>
            </a:r>
            <a:r>
              <a:rPr lang="en-US" sz="1200" b="0" kern="1200" baseline="0" dirty="0" smtClean="0">
                <a:solidFill>
                  <a:schemeClr val="tx1"/>
                </a:solidFill>
                <a:effectLst/>
                <a:latin typeface="+mn-lt"/>
                <a:ea typeface="+mn-ea"/>
                <a:cs typeface="+mn-cs"/>
              </a:rPr>
              <a:t> committee will assist in the development of competencies for the position. Green indicates that a plan is in place and we have begun taking actions as an organization. Yellow indicates where a plan is under development, but action is pending. Red would indicate the need to begin planning. </a:t>
            </a:r>
            <a:endParaRPr lang="en-US" sz="1200" b="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Body Worn Cameras (Tadd</a:t>
            </a:r>
            <a:r>
              <a:rPr lang="en-US" sz="1200" b="1" kern="1200" baseline="0" dirty="0" smtClean="0">
                <a:solidFill>
                  <a:schemeClr val="tx1"/>
                </a:solidFill>
                <a:effectLst/>
                <a:latin typeface="+mn-lt"/>
                <a:ea typeface="+mn-ea"/>
                <a:cs typeface="+mn-cs"/>
              </a:rPr>
              <a:t> Wille)</a:t>
            </a:r>
          </a:p>
          <a:p>
            <a:pPr lvl="0"/>
            <a:r>
              <a:rPr lang="en-US" sz="1200" b="0" kern="1200" dirty="0" smtClean="0">
                <a:solidFill>
                  <a:schemeClr val="tx1"/>
                </a:solidFill>
                <a:effectLst/>
                <a:latin typeface="+mn-lt"/>
                <a:ea typeface="+mn-ea"/>
                <a:cs typeface="+mn-cs"/>
              </a:rPr>
              <a:t>Body Worn Camera (BWC) Vendor Selection and Contract Negotiations (Estimates:  $600K first year, $375K ongoing)</a:t>
            </a:r>
          </a:p>
          <a:p>
            <a:pPr lvl="1"/>
            <a:r>
              <a:rPr lang="en-US" sz="1200" kern="1200" dirty="0" smtClean="0">
                <a:solidFill>
                  <a:schemeClr val="tx1"/>
                </a:solidFill>
                <a:effectLst/>
                <a:latin typeface="+mn-lt"/>
                <a:ea typeface="+mn-ea"/>
                <a:cs typeface="+mn-cs"/>
              </a:rPr>
              <a:t>The CPAC vendor review committee has reviewed and agreed that City staff to begin negotiations with Motorola and Axon</a:t>
            </a:r>
          </a:p>
          <a:p>
            <a:pPr lvl="1"/>
            <a:r>
              <a:rPr lang="en-US" sz="1200" kern="1200" dirty="0" smtClean="0">
                <a:solidFill>
                  <a:schemeClr val="tx1"/>
                </a:solidFill>
                <a:effectLst/>
                <a:latin typeface="+mn-lt"/>
                <a:ea typeface="+mn-ea"/>
                <a:cs typeface="+mn-cs"/>
              </a:rPr>
              <a:t>City Staff plans to select the top vendor and finalize vendor/camera costs in the next two weeks.  We will meet the goal of having cameras purchased and delivered by Mid-December</a:t>
            </a:r>
          </a:p>
          <a:p>
            <a:pPr lvl="0"/>
            <a:r>
              <a:rPr lang="en-US" sz="1200" b="0" kern="1200" dirty="0" smtClean="0">
                <a:solidFill>
                  <a:schemeClr val="tx1"/>
                </a:solidFill>
                <a:effectLst/>
                <a:latin typeface="+mn-lt"/>
                <a:ea typeface="+mn-ea"/>
                <a:cs typeface="+mn-cs"/>
              </a:rPr>
              <a:t>BWC Support Staff </a:t>
            </a:r>
          </a:p>
          <a:p>
            <a:pPr lvl="1"/>
            <a:r>
              <a:rPr lang="en-US" sz="1200" kern="1200" dirty="0" smtClean="0">
                <a:solidFill>
                  <a:schemeClr val="tx1"/>
                </a:solidFill>
                <a:effectLst/>
                <a:latin typeface="+mn-lt"/>
                <a:ea typeface="+mn-ea"/>
                <a:cs typeface="+mn-cs"/>
              </a:rPr>
              <a:t>Representatives from Police, IT, Public Record Office, City Manager’s Office and Human Resources met and are finalizing job descriptions, classifications, and recruitment strategies for the civilian staff needed to implement Body Cameras.  </a:t>
            </a:r>
          </a:p>
          <a:p>
            <a:pPr lvl="2"/>
            <a:r>
              <a:rPr lang="en-US" sz="1200" b="1" kern="1200" dirty="0" smtClean="0">
                <a:solidFill>
                  <a:schemeClr val="tx1"/>
                </a:solidFill>
                <a:effectLst/>
                <a:latin typeface="+mn-lt"/>
                <a:ea typeface="+mn-ea"/>
                <a:cs typeface="+mn-cs"/>
              </a:rPr>
              <a:t>Civilian Support Staff (Estimates:  $440K annually) </a:t>
            </a:r>
            <a:r>
              <a:rPr lang="en-US" sz="1200" kern="1200" dirty="0" smtClean="0">
                <a:solidFill>
                  <a:schemeClr val="tx1"/>
                </a:solidFill>
                <a:effectLst/>
                <a:latin typeface="+mn-lt"/>
                <a:ea typeface="+mn-ea"/>
                <a:cs typeface="+mn-cs"/>
              </a:rPr>
              <a:t>– Salary &amp; Benefits</a:t>
            </a:r>
          </a:p>
          <a:p>
            <a:pPr lvl="3"/>
            <a:r>
              <a:rPr lang="en-US" sz="1200" kern="1200" dirty="0" smtClean="0">
                <a:solidFill>
                  <a:schemeClr val="tx1"/>
                </a:solidFill>
                <a:effectLst/>
                <a:latin typeface="+mn-lt"/>
                <a:ea typeface="+mn-ea"/>
                <a:cs typeface="+mn-cs"/>
              </a:rPr>
              <a:t>3 Public Disclosure Specialists ($260K):  For redaction video services</a:t>
            </a:r>
          </a:p>
          <a:p>
            <a:pPr lvl="3"/>
            <a:r>
              <a:rPr lang="en-US" sz="1200" kern="1200" dirty="0" smtClean="0">
                <a:solidFill>
                  <a:schemeClr val="tx1"/>
                </a:solidFill>
                <a:effectLst/>
                <a:latin typeface="+mn-lt"/>
                <a:ea typeface="+mn-ea"/>
                <a:cs typeface="+mn-cs"/>
              </a:rPr>
              <a:t>1 Computer Support Technician ($90K): For BWC technical services</a:t>
            </a:r>
          </a:p>
          <a:p>
            <a:pPr lvl="3"/>
            <a:r>
              <a:rPr lang="en-US" sz="1200" kern="1200" dirty="0" smtClean="0">
                <a:solidFill>
                  <a:schemeClr val="tx1"/>
                </a:solidFill>
                <a:effectLst/>
                <a:latin typeface="+mn-lt"/>
                <a:ea typeface="+mn-ea"/>
                <a:cs typeface="+mn-cs"/>
              </a:rPr>
              <a:t>1 Police Administrative Support Specialist ($90K): For coordination and reporting</a:t>
            </a:r>
          </a:p>
          <a:p>
            <a:pPr lvl="1"/>
            <a:r>
              <a:rPr lang="en-US" sz="1200" kern="1200" dirty="0" smtClean="0">
                <a:solidFill>
                  <a:schemeClr val="tx1"/>
                </a:solidFill>
                <a:effectLst/>
                <a:latin typeface="+mn-lt"/>
                <a:ea typeface="+mn-ea"/>
                <a:cs typeface="+mn-cs"/>
              </a:rPr>
              <a:t>These positions will be advertised by November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and will be filled by Mid-December</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8 Can’t Wait (Chief</a:t>
            </a:r>
            <a:r>
              <a:rPr lang="en-US" sz="1200" b="1" kern="1200" baseline="0" dirty="0" smtClean="0">
                <a:solidFill>
                  <a:schemeClr val="tx1"/>
                </a:solidFill>
                <a:effectLst/>
                <a:latin typeface="+mn-lt"/>
                <a:ea typeface="+mn-ea"/>
                <a:cs typeface="+mn-cs"/>
              </a:rPr>
              <a:t> Ramsdell</a:t>
            </a:r>
            <a:r>
              <a:rPr lang="en-US" sz="1200" b="1" kern="1200" dirty="0" smtClean="0">
                <a:solidFill>
                  <a:schemeClr val="tx1"/>
                </a:solidFill>
                <a:effectLst/>
                <a:latin typeface="+mn-lt"/>
                <a:ea typeface="+mn-ea"/>
                <a:cs typeface="+mn-cs"/>
              </a:rPr>
              <a:t>)</a:t>
            </a:r>
            <a:endParaRPr lang="en-US" sz="1200" b="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TPD policies should be updated to integrate three of the eight recommendations: </a:t>
            </a:r>
          </a:p>
          <a:p>
            <a:pPr lvl="1"/>
            <a:r>
              <a:rPr lang="en-US" sz="1200" kern="1200" dirty="0" smtClean="0">
                <a:solidFill>
                  <a:schemeClr val="tx1"/>
                </a:solidFill>
                <a:effectLst/>
                <a:latin typeface="+mn-lt"/>
                <a:ea typeface="+mn-ea"/>
                <a:cs typeface="+mn-cs"/>
              </a:rPr>
              <a:t>banning chokeholds and strangle holds, </a:t>
            </a:r>
          </a:p>
          <a:p>
            <a:pPr lvl="1"/>
            <a:r>
              <a:rPr lang="en-US" sz="1200" kern="1200" dirty="0" smtClean="0">
                <a:solidFill>
                  <a:schemeClr val="tx1"/>
                </a:solidFill>
                <a:effectLst/>
                <a:latin typeface="+mn-lt"/>
                <a:ea typeface="+mn-ea"/>
                <a:cs typeface="+mn-cs"/>
              </a:rPr>
              <a:t>duty to intervene, </a:t>
            </a:r>
          </a:p>
          <a:p>
            <a:pPr lvl="1"/>
            <a:r>
              <a:rPr lang="en-US" sz="1200" kern="1200" dirty="0" smtClean="0">
                <a:solidFill>
                  <a:schemeClr val="tx1"/>
                </a:solidFill>
                <a:effectLst/>
                <a:latin typeface="+mn-lt"/>
                <a:ea typeface="+mn-ea"/>
                <a:cs typeface="+mn-cs"/>
              </a:rPr>
              <a:t>and require a warning before shooting.  </a:t>
            </a:r>
          </a:p>
          <a:p>
            <a:pPr lvl="0"/>
            <a:r>
              <a:rPr lang="en-US" sz="1200" kern="1200" dirty="0" smtClean="0">
                <a:solidFill>
                  <a:schemeClr val="tx1"/>
                </a:solidFill>
                <a:effectLst/>
                <a:latin typeface="+mn-lt"/>
                <a:ea typeface="+mn-ea"/>
                <a:cs typeface="+mn-cs"/>
              </a:rPr>
              <a:t>Current policies aligned with the remaining five recommendations.</a:t>
            </a:r>
          </a:p>
          <a:p>
            <a:pPr lvl="0"/>
            <a:r>
              <a:rPr lang="en-US" sz="1200" kern="1200" dirty="0" smtClean="0">
                <a:solidFill>
                  <a:schemeClr val="tx1"/>
                </a:solidFill>
                <a:effectLst/>
                <a:latin typeface="+mn-lt"/>
                <a:ea typeface="+mn-ea"/>
                <a:cs typeface="+mn-cs"/>
              </a:rPr>
              <a:t>Timeline: </a:t>
            </a:r>
          </a:p>
          <a:p>
            <a:pPr lvl="1"/>
            <a:r>
              <a:rPr lang="en-US" sz="1200" kern="1200" dirty="0" smtClean="0">
                <a:solidFill>
                  <a:schemeClr val="tx1"/>
                </a:solidFill>
                <a:effectLst/>
                <a:latin typeface="+mn-lt"/>
                <a:ea typeface="+mn-ea"/>
                <a:cs typeface="+mn-cs"/>
              </a:rPr>
              <a:t>June: Best practices research and Union review; approved by chain of command</a:t>
            </a:r>
          </a:p>
          <a:p>
            <a:pPr lvl="1"/>
            <a:r>
              <a:rPr lang="en-US" sz="1200" kern="1200" dirty="0" smtClean="0">
                <a:solidFill>
                  <a:schemeClr val="tx1"/>
                </a:solidFill>
                <a:effectLst/>
                <a:latin typeface="+mn-lt"/>
                <a:ea typeface="+mn-ea"/>
                <a:cs typeface="+mn-cs"/>
              </a:rPr>
              <a:t>July 30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and August 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Preliminary training on adopted policies </a:t>
            </a:r>
          </a:p>
          <a:p>
            <a:pPr lvl="1"/>
            <a:r>
              <a:rPr lang="en-US" sz="1200" kern="1200" dirty="0" smtClean="0">
                <a:solidFill>
                  <a:schemeClr val="tx1"/>
                </a:solidFill>
                <a:effectLst/>
                <a:latin typeface="+mn-lt"/>
                <a:ea typeface="+mn-ea"/>
                <a:cs typeface="+mn-cs"/>
              </a:rPr>
              <a:t>September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Comprehensive/practical training regarding 3 policy changes at fall in-service training</a:t>
            </a:r>
          </a:p>
          <a:p>
            <a:endParaRPr lang="en-US" sz="1200" b="1"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5: </a:t>
            </a:r>
          </a:p>
          <a:p>
            <a:r>
              <a:rPr lang="en-US" sz="1200" b="1" kern="1200" dirty="0" smtClean="0">
                <a:solidFill>
                  <a:schemeClr val="tx1"/>
                </a:solidFill>
                <a:effectLst/>
                <a:latin typeface="+mn-lt"/>
                <a:ea typeface="+mn-ea"/>
                <a:cs typeface="+mn-cs"/>
              </a:rPr>
              <a:t>Legislative Agenda Items (Anita Gallagher)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City’s Government Relations team is working on developing the draft legislative agenda for state and federal priorities for 2021. Note: The Government Relations team consists of in-house staff in General Government and Tacoma Public Utilities plus our state and federal contract lobbyists.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Initial thoughts on how we can integrate an anti-racism approach to our advocacy work:</a:t>
            </a:r>
          </a:p>
          <a:p>
            <a:pPr lvl="0"/>
            <a:r>
              <a:rPr lang="en-US" sz="1200" kern="1200" dirty="0" smtClean="0">
                <a:solidFill>
                  <a:schemeClr val="tx1"/>
                </a:solidFill>
                <a:effectLst/>
                <a:latin typeface="+mn-lt"/>
                <a:ea typeface="+mn-ea"/>
                <a:cs typeface="+mn-cs"/>
              </a:rPr>
              <a:t>• Include a statement on the legislative agenda stating the City supports legislative efforts that address disparate impacts of systems and institutions on communities of color, and opposes policies that cause direct harm, disadvantage, or otherwise negatively impact the health, well-being, and economic security of people of color. (This is not the final proposed language, but a rough concept.)</a:t>
            </a:r>
          </a:p>
          <a:p>
            <a:pPr lvl="0"/>
            <a:r>
              <a:rPr lang="en-US" sz="1200" kern="1200" dirty="0" smtClean="0">
                <a:solidFill>
                  <a:schemeClr val="tx1"/>
                </a:solidFill>
                <a:effectLst/>
                <a:latin typeface="+mn-lt"/>
                <a:ea typeface="+mn-ea"/>
                <a:cs typeface="+mn-cs"/>
              </a:rPr>
              <a:t>• Utilize an anti-racist approach to how we engage in broader legislative advocacy efforts, such as our team’s support of Deputy Mayor Blocker on the Board of the Association of Washington Cities and his recent appointment to the AWC Equity Workgroup. Additionally, Council Member Ushka’s role on the AWC Legislative Priorities Committee provides another avenue by which the City can champion anti-racist policies and work with the Association to advance those priorities.</a:t>
            </a:r>
          </a:p>
          <a:p>
            <a:pPr lvl="0"/>
            <a:r>
              <a:rPr lang="en-US" sz="1200" kern="1200" dirty="0" smtClean="0">
                <a:solidFill>
                  <a:schemeClr val="tx1"/>
                </a:solidFill>
                <a:effectLst/>
                <a:latin typeface="+mn-lt"/>
                <a:ea typeface="+mn-ea"/>
                <a:cs typeface="+mn-cs"/>
              </a:rPr>
              <a:t>• Coordinate our federal priorities with the National League of Cities Race, Equity, and Leadership (REAL) initiative that serves to strengthen local leaders’ knowledge and capacity to eliminate racial disparities, heal racial divisions, and build more equitable communities.</a:t>
            </a:r>
          </a:p>
          <a:p>
            <a:pPr lvl="0"/>
            <a:r>
              <a:rPr lang="en-US" sz="1200" kern="1200" dirty="0" smtClean="0">
                <a:solidFill>
                  <a:schemeClr val="tx1"/>
                </a:solidFill>
                <a:effectLst/>
                <a:latin typeface="+mn-lt"/>
                <a:ea typeface="+mn-ea"/>
                <a:cs typeface="+mn-cs"/>
              </a:rPr>
              <a:t>• Continue to prioritize funding support for public transit, housing, homelessness programs, and the Low Income Home Energy Assistance Program at the federal level.</a:t>
            </a:r>
          </a:p>
          <a:p>
            <a:pPr lvl="0"/>
            <a:r>
              <a:rPr lang="en-US" sz="1200" kern="1200" dirty="0" smtClean="0">
                <a:solidFill>
                  <a:schemeClr val="tx1"/>
                </a:solidFill>
                <a:effectLst/>
                <a:latin typeface="+mn-lt"/>
                <a:ea typeface="+mn-ea"/>
                <a:cs typeface="+mn-cs"/>
              </a:rPr>
              <a:t>• Continue to advocate for Immigration and Customs Enforcement to end the use of private prisons for immigrant detention and instead use available alternatives to detention whenever possible. Support recent actions like the House • Appropriations Committee’s bill that reduces funding for ICE while increasing funding for oversight.</a:t>
            </a:r>
          </a:p>
          <a:p>
            <a:pPr lvl="0"/>
            <a:r>
              <a:rPr lang="en-US" sz="1200" kern="1200" dirty="0" smtClean="0">
                <a:solidFill>
                  <a:schemeClr val="tx1"/>
                </a:solidFill>
                <a:effectLst/>
                <a:latin typeface="+mn-lt"/>
                <a:ea typeface="+mn-ea"/>
                <a:cs typeface="+mn-cs"/>
              </a:rPr>
              <a:t>• Advocate for the federal government to reform the immigration system to produce a streamlined path toward citizenship for immigrants and support Deferred Action for Childhood Arrivals (DACA).</a:t>
            </a:r>
          </a:p>
          <a:p>
            <a:pPr lvl="0"/>
            <a:r>
              <a:rPr lang="en-US" sz="1200" kern="1200" dirty="0" smtClean="0">
                <a:solidFill>
                  <a:schemeClr val="tx1"/>
                </a:solidFill>
                <a:effectLst/>
                <a:latin typeface="+mn-lt"/>
                <a:ea typeface="+mn-ea"/>
                <a:cs typeface="+mn-cs"/>
              </a:rPr>
              <a:t>• Generally, we will call attention to equity impacts when lobbying for or against policies and funding proposals.</a:t>
            </a:r>
          </a:p>
          <a:p>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6</a:t>
            </a:fld>
            <a:endParaRPr lang="ru-RU" altLang="en-US"/>
          </a:p>
        </p:txBody>
      </p:sp>
    </p:spTree>
    <p:extLst>
      <p:ext uri="{BB962C8B-B14F-4D97-AF65-F5344CB8AC3E}">
        <p14:creationId xmlns:p14="http://schemas.microsoft.com/office/powerpoint/2010/main" val="4201775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7</a:t>
            </a:fld>
            <a:endParaRPr lang="ru-RU" altLang="en-US"/>
          </a:p>
        </p:txBody>
      </p:sp>
    </p:spTree>
    <p:extLst>
      <p:ext uri="{BB962C8B-B14F-4D97-AF65-F5344CB8AC3E}">
        <p14:creationId xmlns:p14="http://schemas.microsoft.com/office/powerpoint/2010/main" val="4195238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8</a:t>
            </a:fld>
            <a:endParaRPr lang="ru-RU" altLang="en-US"/>
          </a:p>
        </p:txBody>
      </p:sp>
    </p:spTree>
    <p:extLst>
      <p:ext uri="{BB962C8B-B14F-4D97-AF65-F5344CB8AC3E}">
        <p14:creationId xmlns:p14="http://schemas.microsoft.com/office/powerpoint/2010/main" val="322307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9</a:t>
            </a:fld>
            <a:endParaRPr lang="ru-RU" altLang="en-US"/>
          </a:p>
        </p:txBody>
      </p:sp>
    </p:spTree>
    <p:extLst>
      <p:ext uri="{BB962C8B-B14F-4D97-AF65-F5344CB8AC3E}">
        <p14:creationId xmlns:p14="http://schemas.microsoft.com/office/powerpoint/2010/main" val="29299282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with Image">
    <p:spTree>
      <p:nvGrpSpPr>
        <p:cNvPr id="1" name=""/>
        <p:cNvGrpSpPr/>
        <p:nvPr/>
      </p:nvGrpSpPr>
      <p:grpSpPr>
        <a:xfrm>
          <a:off x="0" y="0"/>
          <a:ext cx="0" cy="0"/>
          <a:chOff x="0" y="0"/>
          <a:chExt cx="0" cy="0"/>
        </a:xfrm>
      </p:grpSpPr>
      <p:sp>
        <p:nvSpPr>
          <p:cNvPr id="2" name="Прямоугольник 1"/>
          <p:cNvSpPr/>
          <p:nvPr userDrawn="1"/>
        </p:nvSpPr>
        <p:spPr>
          <a:xfrm>
            <a:off x="-19050" y="1962150"/>
            <a:ext cx="12211050" cy="4953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3" name="Прямоугольник 8"/>
          <p:cNvSpPr/>
          <p:nvPr userDrawn="1"/>
        </p:nvSpPr>
        <p:spPr>
          <a:xfrm>
            <a:off x="-19050" y="0"/>
            <a:ext cx="12211050" cy="4438650"/>
          </a:xfrm>
          <a:custGeom>
            <a:avLst/>
            <a:gdLst>
              <a:gd name="connsiteX0" fmla="*/ 0 w 12192000"/>
              <a:gd name="connsiteY0" fmla="*/ 0 h 4133850"/>
              <a:gd name="connsiteX1" fmla="*/ 12192000 w 12192000"/>
              <a:gd name="connsiteY1" fmla="*/ 0 h 4133850"/>
              <a:gd name="connsiteX2" fmla="*/ 12192000 w 12192000"/>
              <a:gd name="connsiteY2" fmla="*/ 4133850 h 4133850"/>
              <a:gd name="connsiteX3" fmla="*/ 0 w 12192000"/>
              <a:gd name="connsiteY3" fmla="*/ 4133850 h 4133850"/>
              <a:gd name="connsiteX4" fmla="*/ 0 w 12192000"/>
              <a:gd name="connsiteY4" fmla="*/ 0 h 4133850"/>
              <a:gd name="connsiteX0" fmla="*/ 19050 w 12211050"/>
              <a:gd name="connsiteY0" fmla="*/ 0 h 4133850"/>
              <a:gd name="connsiteX1" fmla="*/ 12211050 w 12211050"/>
              <a:gd name="connsiteY1" fmla="*/ 0 h 4133850"/>
              <a:gd name="connsiteX2" fmla="*/ 12211050 w 12211050"/>
              <a:gd name="connsiteY2" fmla="*/ 4133850 h 4133850"/>
              <a:gd name="connsiteX3" fmla="*/ 0 w 12211050"/>
              <a:gd name="connsiteY3" fmla="*/ 3219450 h 4133850"/>
              <a:gd name="connsiteX4" fmla="*/ 19050 w 12211050"/>
              <a:gd name="connsiteY4" fmla="*/ 0 h 4133850"/>
              <a:gd name="connsiteX0" fmla="*/ 19050 w 12211050"/>
              <a:gd name="connsiteY0" fmla="*/ 0 h 4438650"/>
              <a:gd name="connsiteX1" fmla="*/ 12211050 w 12211050"/>
              <a:gd name="connsiteY1" fmla="*/ 0 h 4438650"/>
              <a:gd name="connsiteX2" fmla="*/ 12211050 w 12211050"/>
              <a:gd name="connsiteY2" fmla="*/ 4438650 h 4438650"/>
              <a:gd name="connsiteX3" fmla="*/ 0 w 12211050"/>
              <a:gd name="connsiteY3" fmla="*/ 3219450 h 4438650"/>
              <a:gd name="connsiteX4" fmla="*/ 19050 w 12211050"/>
              <a:gd name="connsiteY4" fmla="*/ 0 h 4438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1050" h="4438650">
                <a:moveTo>
                  <a:pt x="19050" y="0"/>
                </a:moveTo>
                <a:lnTo>
                  <a:pt x="12211050" y="0"/>
                </a:lnTo>
                <a:lnTo>
                  <a:pt x="12211050" y="4438650"/>
                </a:lnTo>
                <a:lnTo>
                  <a:pt x="0" y="3219450"/>
                </a:lnTo>
                <a:lnTo>
                  <a:pt x="19050" y="0"/>
                </a:lnTo>
                <a:close/>
              </a:path>
            </a:pathLst>
          </a:cu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4" name="Прямоугольник 3"/>
          <p:cNvSpPr/>
          <p:nvPr userDrawn="1"/>
        </p:nvSpPr>
        <p:spPr>
          <a:xfrm>
            <a:off x="627063" y="581025"/>
            <a:ext cx="10896600" cy="5695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60950" y="868363"/>
            <a:ext cx="2070100" cy="206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Прямая соединительная линия 9"/>
          <p:cNvCxnSpPr/>
          <p:nvPr userDrawn="1"/>
        </p:nvCxnSpPr>
        <p:spPr>
          <a:xfrm>
            <a:off x="5572125" y="2936875"/>
            <a:ext cx="1047750" cy="0"/>
          </a:xfrm>
          <a:prstGeom prst="line">
            <a:avLst/>
          </a:prstGeom>
          <a:ln w="76200">
            <a:solidFill>
              <a:srgbClr val="CDAC09"/>
            </a:solidFill>
          </a:ln>
        </p:spPr>
        <p:style>
          <a:lnRef idx="1">
            <a:schemeClr val="accent1"/>
          </a:lnRef>
          <a:fillRef idx="0">
            <a:schemeClr val="accent1"/>
          </a:fillRef>
          <a:effectRef idx="0">
            <a:schemeClr val="accent1"/>
          </a:effectRef>
          <a:fontRef idx="minor">
            <a:schemeClr val="tx1"/>
          </a:fontRef>
        </p:style>
      </p:cxnSp>
      <p:sp>
        <p:nvSpPr>
          <p:cNvPr id="7" name="Овал 12"/>
          <p:cNvSpPr/>
          <p:nvPr userDrawn="1"/>
        </p:nvSpPr>
        <p:spPr>
          <a:xfrm>
            <a:off x="6034088" y="6029325"/>
            <a:ext cx="187325" cy="187325"/>
          </a:xfrm>
          <a:prstGeom prst="ellipse">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200" dirty="0"/>
          </a:p>
        </p:txBody>
      </p:sp>
    </p:spTree>
    <p:extLst>
      <p:ext uri="{BB962C8B-B14F-4D97-AF65-F5344CB8AC3E}">
        <p14:creationId xmlns:p14="http://schemas.microsoft.com/office/powerpoint/2010/main" val="2845347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ext Placeholder 8"/>
          <p:cNvSpPr>
            <a:spLocks noGrp="1"/>
          </p:cNvSpPr>
          <p:nvPr>
            <p:ph type="body" sz="quarter" idx="10"/>
          </p:nvPr>
        </p:nvSpPr>
        <p:spPr>
          <a:xfrm>
            <a:off x="1910080" y="1727835"/>
            <a:ext cx="8412798" cy="3987800"/>
          </a:xfrm>
          <a:prstGeom prst="rect">
            <a:avLst/>
          </a:prstGeo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9"/>
          <p:cNvSpPr>
            <a:spLocks noGrp="1"/>
          </p:cNvSpPr>
          <p:nvPr>
            <p:ph type="title"/>
          </p:nvPr>
        </p:nvSpPr>
        <p:spPr>
          <a:xfrm>
            <a:off x="1910080" y="720725"/>
            <a:ext cx="8412798" cy="635635"/>
          </a:xfrm>
          <a:prstGeom prst="rect">
            <a:avLst/>
          </a:prstGeom>
        </p:spPr>
        <p:txBody>
          <a:bodyPr/>
          <a:lstStyle>
            <a:lvl1pPr>
              <a:defRPr b="1">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321426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9"/>
          <p:cNvSpPr>
            <a:spLocks noChangeArrowheads="1"/>
          </p:cNvSpPr>
          <p:nvPr userDrawn="1"/>
        </p:nvSpPr>
        <p:spPr bwMode="auto">
          <a:xfrm>
            <a:off x="1219200" y="709613"/>
            <a:ext cx="9736138" cy="5426075"/>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sp>
        <p:nvSpPr>
          <p:cNvPr id="1027"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029" name="Group 14"/>
          <p:cNvGrpSpPr>
            <a:grpSpLocks/>
          </p:cNvGrpSpPr>
          <p:nvPr userDrawn="1"/>
        </p:nvGrpSpPr>
        <p:grpSpPr bwMode="auto">
          <a:xfrm>
            <a:off x="627063" y="360363"/>
            <a:ext cx="10906125" cy="6124575"/>
            <a:chOff x="296" y="227"/>
            <a:chExt cx="5153" cy="3858"/>
          </a:xfrm>
        </p:grpSpPr>
        <p:grpSp>
          <p:nvGrpSpPr>
            <p:cNvPr id="1055" name="Group 13"/>
            <p:cNvGrpSpPr>
              <a:grpSpLocks/>
            </p:cNvGrpSpPr>
            <p:nvPr userDrawn="1"/>
          </p:nvGrpSpPr>
          <p:grpSpPr bwMode="auto">
            <a:xfrm>
              <a:off x="296" y="235"/>
              <a:ext cx="5153" cy="3842"/>
              <a:chOff x="296" y="235"/>
              <a:chExt cx="5153" cy="3842"/>
            </a:xfrm>
          </p:grpSpPr>
          <p:grpSp>
            <p:nvGrpSpPr>
              <p:cNvPr id="1057" name="Group 12"/>
              <p:cNvGrpSpPr>
                <a:grpSpLocks/>
              </p:cNvGrpSpPr>
              <p:nvPr userDrawn="1"/>
            </p:nvGrpSpPr>
            <p:grpSpPr bwMode="auto">
              <a:xfrm>
                <a:off x="296" y="235"/>
                <a:ext cx="5153" cy="3842"/>
                <a:chOff x="296" y="235"/>
                <a:chExt cx="5153" cy="3842"/>
              </a:xfrm>
            </p:grpSpPr>
            <p:sp>
              <p:nvSpPr>
                <p:cNvPr id="10" name="Rectangle 8"/>
                <p:cNvSpPr>
                  <a:spLocks noChangeArrowheads="1"/>
                </p:cNvSpPr>
                <p:nvPr userDrawn="1"/>
              </p:nvSpPr>
              <p:spPr bwMode="auto">
                <a:xfrm>
                  <a:off x="296" y="235"/>
                  <a:ext cx="5153" cy="3842"/>
                </a:xfrm>
                <a:prstGeom prst="rect">
                  <a:avLst/>
                </a:prstGeom>
                <a:noFill/>
                <a:ln w="3175">
                  <a:solidFill>
                    <a:schemeClr val="bg2">
                      <a:lumMod val="25000"/>
                    </a:schemeClr>
                  </a:solidFill>
                  <a:miter lim="800000"/>
                  <a:headEnd/>
                  <a:tailEnd/>
                </a:ln>
                <a:effectLst/>
              </p:spPr>
              <p:txBody>
                <a:bodyPr wrap="none" anchor="ctr"/>
                <a:lstStyle/>
                <a:p>
                  <a:pPr>
                    <a:defRPr/>
                  </a:pPr>
                  <a:endParaRPr lang="en-US" dirty="0"/>
                </a:p>
              </p:txBody>
            </p:sp>
            <p:sp>
              <p:nvSpPr>
                <p:cNvPr id="11" name="Rectangle 9"/>
                <p:cNvSpPr>
                  <a:spLocks noChangeArrowheads="1"/>
                </p:cNvSpPr>
                <p:nvPr userDrawn="1"/>
              </p:nvSpPr>
              <p:spPr bwMode="auto">
                <a:xfrm>
                  <a:off x="576" y="447"/>
                  <a:ext cx="4600" cy="3418"/>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grpSp>
          <p:sp>
            <p:nvSpPr>
              <p:cNvPr id="1058" name="Line 10"/>
              <p:cNvSpPr>
                <a:spLocks noChangeShapeType="1"/>
              </p:cNvSpPr>
              <p:nvPr userDrawn="1"/>
            </p:nvSpPr>
            <p:spPr bwMode="auto">
              <a:xfrm>
                <a:off x="296" y="2160"/>
                <a:ext cx="5153"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56" name="Line 11"/>
            <p:cNvSpPr>
              <a:spLocks noChangeShapeType="1"/>
            </p:cNvSpPr>
            <p:nvPr userDrawn="1"/>
          </p:nvSpPr>
          <p:spPr bwMode="auto">
            <a:xfrm>
              <a:off x="2895" y="227"/>
              <a:ext cx="0" cy="3858"/>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89" name="Rectangle 9"/>
          <p:cNvSpPr>
            <a:spLocks noChangeArrowheads="1"/>
          </p:cNvSpPr>
          <p:nvPr userDrawn="1"/>
        </p:nvSpPr>
        <p:spPr bwMode="auto">
          <a:xfrm>
            <a:off x="1219200" y="709613"/>
            <a:ext cx="9736138" cy="5426075"/>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sp>
        <p:nvSpPr>
          <p:cNvPr id="1031"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2"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033" name="Group 14"/>
          <p:cNvGrpSpPr>
            <a:grpSpLocks/>
          </p:cNvGrpSpPr>
          <p:nvPr userDrawn="1"/>
        </p:nvGrpSpPr>
        <p:grpSpPr bwMode="auto">
          <a:xfrm>
            <a:off x="627063" y="360363"/>
            <a:ext cx="10906125" cy="6124575"/>
            <a:chOff x="296" y="227"/>
            <a:chExt cx="5153" cy="3858"/>
          </a:xfrm>
        </p:grpSpPr>
        <p:grpSp>
          <p:nvGrpSpPr>
            <p:cNvPr id="1049" name="Group 13"/>
            <p:cNvGrpSpPr>
              <a:grpSpLocks/>
            </p:cNvGrpSpPr>
            <p:nvPr userDrawn="1"/>
          </p:nvGrpSpPr>
          <p:grpSpPr bwMode="auto">
            <a:xfrm>
              <a:off x="296" y="235"/>
              <a:ext cx="5153" cy="3842"/>
              <a:chOff x="296" y="235"/>
              <a:chExt cx="5153" cy="3842"/>
            </a:xfrm>
          </p:grpSpPr>
          <p:grpSp>
            <p:nvGrpSpPr>
              <p:cNvPr id="1051" name="Group 12"/>
              <p:cNvGrpSpPr>
                <a:grpSpLocks/>
              </p:cNvGrpSpPr>
              <p:nvPr userDrawn="1"/>
            </p:nvGrpSpPr>
            <p:grpSpPr bwMode="auto">
              <a:xfrm>
                <a:off x="296" y="235"/>
                <a:ext cx="5153" cy="3842"/>
                <a:chOff x="296" y="235"/>
                <a:chExt cx="5153" cy="3842"/>
              </a:xfrm>
            </p:grpSpPr>
            <p:sp>
              <p:nvSpPr>
                <p:cNvPr id="97" name="Rectangle 8"/>
                <p:cNvSpPr>
                  <a:spLocks noChangeArrowheads="1"/>
                </p:cNvSpPr>
                <p:nvPr userDrawn="1"/>
              </p:nvSpPr>
              <p:spPr bwMode="auto">
                <a:xfrm>
                  <a:off x="296" y="235"/>
                  <a:ext cx="5153" cy="3842"/>
                </a:xfrm>
                <a:prstGeom prst="rect">
                  <a:avLst/>
                </a:prstGeom>
                <a:noFill/>
                <a:ln w="3175">
                  <a:solidFill>
                    <a:schemeClr val="bg2">
                      <a:lumMod val="25000"/>
                    </a:schemeClr>
                  </a:solidFill>
                  <a:miter lim="800000"/>
                  <a:headEnd/>
                  <a:tailEnd/>
                </a:ln>
                <a:effectLst/>
              </p:spPr>
              <p:txBody>
                <a:bodyPr wrap="none" anchor="ctr"/>
                <a:lstStyle/>
                <a:p>
                  <a:pPr>
                    <a:defRPr/>
                  </a:pPr>
                  <a:endParaRPr lang="en-US" dirty="0"/>
                </a:p>
              </p:txBody>
            </p:sp>
            <p:sp>
              <p:nvSpPr>
                <p:cNvPr id="98" name="Rectangle 9"/>
                <p:cNvSpPr>
                  <a:spLocks noChangeArrowheads="1"/>
                </p:cNvSpPr>
                <p:nvPr userDrawn="1"/>
              </p:nvSpPr>
              <p:spPr bwMode="auto">
                <a:xfrm>
                  <a:off x="576" y="447"/>
                  <a:ext cx="4600" cy="3418"/>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grpSp>
          <p:sp>
            <p:nvSpPr>
              <p:cNvPr id="1052" name="Line 10"/>
              <p:cNvSpPr>
                <a:spLocks noChangeShapeType="1"/>
              </p:cNvSpPr>
              <p:nvPr userDrawn="1"/>
            </p:nvSpPr>
            <p:spPr bwMode="auto">
              <a:xfrm>
                <a:off x="296" y="2160"/>
                <a:ext cx="5153"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50" name="Line 11"/>
            <p:cNvSpPr>
              <a:spLocks noChangeShapeType="1"/>
            </p:cNvSpPr>
            <p:nvPr userDrawn="1"/>
          </p:nvSpPr>
          <p:spPr bwMode="auto">
            <a:xfrm>
              <a:off x="2895" y="227"/>
              <a:ext cx="0" cy="3858"/>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99" name="Прямоугольник 6"/>
          <p:cNvSpPr>
            <a:spLocks noChangeArrowheads="1"/>
          </p:cNvSpPr>
          <p:nvPr userDrawn="1"/>
        </p:nvSpPr>
        <p:spPr bwMode="auto">
          <a:xfrm>
            <a:off x="10599738" y="5842000"/>
            <a:ext cx="3349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defRPr/>
            </a:pPr>
            <a:fld id="{256B456C-A035-48C3-95F0-0895067CB522}" type="slidenum">
              <a:rPr lang="ru-RU" altLang="en-US" sz="900" b="1" smtClean="0">
                <a:solidFill>
                  <a:srgbClr val="CDAC09"/>
                </a:solidFill>
                <a:latin typeface="Arial" panose="020B0604020202020204" pitchFamily="34" charset="0"/>
                <a:ea typeface="Karla" pitchFamily="2" charset="0"/>
                <a:cs typeface="Arial" panose="020B0604020202020204" pitchFamily="34" charset="0"/>
              </a:rPr>
              <a:pPr algn="ctr" eaLnBrk="1" hangingPunct="1">
                <a:defRPr/>
              </a:pPr>
              <a:t>‹#›</a:t>
            </a:fld>
            <a:endParaRPr lang="ru-RU" altLang="en-US" sz="1200" b="1" smtClean="0">
              <a:solidFill>
                <a:srgbClr val="CDAC09"/>
              </a:solidFill>
              <a:latin typeface="Arial" panose="020B0604020202020204" pitchFamily="34" charset="0"/>
              <a:ea typeface="Karla" pitchFamily="2" charset="0"/>
              <a:cs typeface="Arial" panose="020B0604020202020204" pitchFamily="34" charset="0"/>
            </a:endParaRPr>
          </a:p>
        </p:txBody>
      </p:sp>
      <p:sp>
        <p:nvSpPr>
          <p:cNvPr id="100" name="Прямоугольник 7"/>
          <p:cNvSpPr/>
          <p:nvPr userDrawn="1"/>
        </p:nvSpPr>
        <p:spPr>
          <a:xfrm>
            <a:off x="10579100" y="6072188"/>
            <a:ext cx="376238" cy="57150"/>
          </a:xfrm>
          <a:prstGeom prst="rect">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1" name="Прямоугольник 36"/>
          <p:cNvSpPr/>
          <p:nvPr userDrawn="1"/>
        </p:nvSpPr>
        <p:spPr>
          <a:xfrm>
            <a:off x="0" y="0"/>
            <a:ext cx="12192000" cy="1346200"/>
          </a:xfrm>
          <a:prstGeom prst="rect">
            <a:avLst/>
          </a:pr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grpSp>
        <p:nvGrpSpPr>
          <p:cNvPr id="1037" name="Группа 37"/>
          <p:cNvGrpSpPr>
            <a:grpSpLocks/>
          </p:cNvGrpSpPr>
          <p:nvPr userDrawn="1"/>
        </p:nvGrpSpPr>
        <p:grpSpPr bwMode="auto">
          <a:xfrm>
            <a:off x="1220788" y="819150"/>
            <a:ext cx="681037" cy="165100"/>
            <a:chOff x="2152493" y="583267"/>
            <a:chExt cx="681788" cy="165205"/>
          </a:xfrm>
        </p:grpSpPr>
        <p:sp>
          <p:nvSpPr>
            <p:cNvPr id="103" name="Овал 5"/>
            <p:cNvSpPr/>
            <p:nvPr/>
          </p:nvSpPr>
          <p:spPr>
            <a:xfrm>
              <a:off x="2152493" y="583267"/>
              <a:ext cx="165282" cy="165205"/>
            </a:xfrm>
            <a:prstGeom prst="ellipse">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4" name="Овал 6"/>
            <p:cNvSpPr/>
            <p:nvPr/>
          </p:nvSpPr>
          <p:spPr>
            <a:xfrm>
              <a:off x="2411540" y="583267"/>
              <a:ext cx="163693" cy="165205"/>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5" name="Овал 7"/>
            <p:cNvSpPr/>
            <p:nvPr/>
          </p:nvSpPr>
          <p:spPr>
            <a:xfrm>
              <a:off x="2668999" y="583267"/>
              <a:ext cx="165282" cy="165205"/>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grpSp>
      <p:cxnSp>
        <p:nvCxnSpPr>
          <p:cNvPr id="106" name="Прямая соединительная линия 33"/>
          <p:cNvCxnSpPr/>
          <p:nvPr userDrawn="1"/>
        </p:nvCxnSpPr>
        <p:spPr>
          <a:xfrm>
            <a:off x="0" y="1220788"/>
            <a:ext cx="1901825" cy="0"/>
          </a:xfrm>
          <a:prstGeom prst="line">
            <a:avLst/>
          </a:prstGeom>
          <a:ln w="57150">
            <a:solidFill>
              <a:srgbClr val="CDAC09"/>
            </a:solidFill>
          </a:ln>
        </p:spPr>
        <p:style>
          <a:lnRef idx="1">
            <a:schemeClr val="accent1"/>
          </a:lnRef>
          <a:fillRef idx="0">
            <a:schemeClr val="accent1"/>
          </a:fillRef>
          <a:effectRef idx="0">
            <a:schemeClr val="accent1"/>
          </a:effectRef>
          <a:fontRef idx="minor">
            <a:schemeClr val="tx1"/>
          </a:fontRef>
        </p:style>
      </p:cxnSp>
      <p:sp>
        <p:nvSpPr>
          <p:cNvPr id="1039"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40"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7" name="Oval 116"/>
          <p:cNvSpPr/>
          <p:nvPr userDrawn="1"/>
        </p:nvSpPr>
        <p:spPr>
          <a:xfrm>
            <a:off x="8916988" y="-36513"/>
            <a:ext cx="2398712" cy="2397126"/>
          </a:xfrm>
          <a:prstGeom prst="ellipse">
            <a:avLst/>
          </a:prstGeom>
          <a:blipFill dpi="0" rotWithShape="1">
            <a:blip r:embed="rId4">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8" name="Rectangle 117"/>
          <p:cNvSpPr/>
          <p:nvPr userDrawn="1"/>
        </p:nvSpPr>
        <p:spPr>
          <a:xfrm>
            <a:off x="0" y="1350963"/>
            <a:ext cx="12192000" cy="5559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9" name="Прямоугольник 6"/>
          <p:cNvSpPr>
            <a:spLocks noChangeArrowheads="1"/>
          </p:cNvSpPr>
          <p:nvPr userDrawn="1"/>
        </p:nvSpPr>
        <p:spPr bwMode="auto">
          <a:xfrm>
            <a:off x="10580688" y="5842000"/>
            <a:ext cx="3730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defRPr/>
            </a:pPr>
            <a:fld id="{08A5F8B4-182A-4286-8C12-263E6E9F6244}" type="slidenum">
              <a:rPr lang="ru-RU" altLang="en-US" sz="1200" b="1" smtClean="0">
                <a:solidFill>
                  <a:srgbClr val="2F4057"/>
                </a:solidFill>
                <a:latin typeface="Arial" panose="020B0604020202020204" pitchFamily="34" charset="0"/>
                <a:ea typeface="Karla" pitchFamily="2" charset="0"/>
                <a:cs typeface="Arial" panose="020B0604020202020204" pitchFamily="34" charset="0"/>
              </a:rPr>
              <a:pPr algn="ctr" eaLnBrk="1" hangingPunct="1">
                <a:defRPr/>
              </a:pPr>
              <a:t>‹#›</a:t>
            </a:fld>
            <a:endParaRPr lang="ru-RU" altLang="en-US" sz="1200" b="1" dirty="0" smtClean="0">
              <a:solidFill>
                <a:srgbClr val="2F4057"/>
              </a:solidFill>
              <a:latin typeface="Arial" panose="020B0604020202020204" pitchFamily="34" charset="0"/>
              <a:ea typeface="Karla" pitchFamily="2" charset="0"/>
              <a:cs typeface="Arial" panose="020B0604020202020204" pitchFamily="34" charset="0"/>
            </a:endParaRPr>
          </a:p>
        </p:txBody>
      </p:sp>
      <p:sp>
        <p:nvSpPr>
          <p:cNvPr id="120" name="Прямоугольник 7"/>
          <p:cNvSpPr/>
          <p:nvPr userDrawn="1"/>
        </p:nvSpPr>
        <p:spPr>
          <a:xfrm>
            <a:off x="10466388" y="6072188"/>
            <a:ext cx="488950" cy="57150"/>
          </a:xfrm>
          <a:prstGeom prst="rect">
            <a:avLst/>
          </a:pr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31" name="Подзаголовок 2"/>
          <p:cNvSpPr txBox="1">
            <a:spLocks/>
          </p:cNvSpPr>
          <p:nvPr userDrawn="1"/>
        </p:nvSpPr>
        <p:spPr bwMode="auto">
          <a:xfrm>
            <a:off x="2152650" y="1709738"/>
            <a:ext cx="7589838" cy="413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King" pitchFamily="2" charset="0"/>
              </a:defRPr>
            </a:lvl1pPr>
            <a:lvl2pPr marL="685800" indent="-22860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lnSpc>
                <a:spcPct val="150000"/>
              </a:lnSpc>
              <a:buFont typeface="Arial" panose="020B0604020202020204" pitchFamily="34" charset="0"/>
              <a:buChar char="•"/>
              <a:defRPr/>
            </a:pPr>
            <a:endParaRPr lang="en-US" altLang="en-US" sz="2000" dirty="0" smtClean="0">
              <a:latin typeface="Arial" panose="020B0604020202020204" pitchFamily="34" charset="0"/>
              <a:ea typeface="Karla" pitchFamily="2"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896" r:id="rId1"/>
    <p:sldLayoutId id="2147483895" r:id="rId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ityoftacoma.org/transfor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cityoftacoma.org/bodycameras" TargetMode="External"/><Relationship Id="rId5" Type="http://schemas.openxmlformats.org/officeDocument/2006/relationships/hyperlink" Target="http://www.cityoftacoma.org/8cantwait" TargetMode="External"/><Relationship Id="rId4" Type="http://schemas.openxmlformats.org/officeDocument/2006/relationships/hyperlink" Target="http://www.cityoftacoma.org/policerefor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facebook.com/events/s/body-worn-cameras-for-tacoma-p/632049794105977/?ti=ic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us02web.zoom.us/j/89566618563?pwd=K0tIYW1kQ0dNWEQ1MWZ0dGtneDFYZz09&amp;fbclid=IwAR0BzC1KaprAX4z_F-E3Vb9WGWq3Sz-M5USiujx9gKN96J902HuoID2eth8"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122" name="TextBox 7"/>
          <p:cNvSpPr txBox="1">
            <a:spLocks noChangeArrowheads="1"/>
          </p:cNvSpPr>
          <p:nvPr/>
        </p:nvSpPr>
        <p:spPr bwMode="auto">
          <a:xfrm>
            <a:off x="2376488" y="3057107"/>
            <a:ext cx="74390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4000" b="1" dirty="0" smtClean="0">
                <a:solidFill>
                  <a:srgbClr val="2F4057"/>
                </a:solidFill>
                <a:latin typeface="Arial" panose="020B0604020202020204" pitchFamily="34" charset="0"/>
                <a:cs typeface="Arial" panose="020B0604020202020204" pitchFamily="34" charset="0"/>
              </a:rPr>
              <a:t>Update on Systems Transformation</a:t>
            </a:r>
            <a:endParaRPr lang="en-US" altLang="en-US" sz="4000" b="1" dirty="0">
              <a:solidFill>
                <a:srgbClr val="2F4057"/>
              </a:solidFill>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3" name="TextBox 6"/>
          <p:cNvSpPr txBox="1">
            <a:spLocks noChangeArrowheads="1"/>
          </p:cNvSpPr>
          <p:nvPr/>
        </p:nvSpPr>
        <p:spPr bwMode="auto">
          <a:xfrm>
            <a:off x="2376488" y="4280672"/>
            <a:ext cx="7439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dirty="0">
                <a:latin typeface="Arial" panose="020B0604020202020204" pitchFamily="34" charset="0"/>
                <a:cs typeface="Arial" panose="020B0604020202020204" pitchFamily="34" charset="0"/>
              </a:rPr>
              <a:t>City of Tacoma </a:t>
            </a:r>
            <a:r>
              <a:rPr lang="en-US" altLang="en-US" sz="2400" dirty="0" smtClean="0">
                <a:latin typeface="Arial" panose="020B0604020202020204" pitchFamily="34" charset="0"/>
                <a:cs typeface="Arial" panose="020B0604020202020204" pitchFamily="34" charset="0"/>
              </a:rPr>
              <a:t>| City Manager’s Office</a:t>
            </a:r>
            <a:endParaRPr lang="en-US" altLang="en-US" sz="2400" dirty="0">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4" name="TextBox 8"/>
          <p:cNvSpPr txBox="1">
            <a:spLocks noChangeArrowheads="1"/>
          </p:cNvSpPr>
          <p:nvPr/>
        </p:nvSpPr>
        <p:spPr bwMode="auto">
          <a:xfrm>
            <a:off x="2322513" y="4722813"/>
            <a:ext cx="74390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Study Session </a:t>
            </a:r>
            <a:endParaRPr lang="en-US" altLang="en-US" sz="2400" b="1" dirty="0">
              <a:solidFill>
                <a:srgbClr val="2F4057"/>
              </a:solidFill>
              <a:latin typeface="Arial" panose="020B0604020202020204" pitchFamily="34" charset="0"/>
              <a:cs typeface="Arial" panose="020B0604020202020204" pitchFamily="34" charset="0"/>
            </a:endParaRPr>
          </a:p>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8/11/2020</a:t>
            </a:r>
            <a:endParaRPr lang="en-US" altLang="en-US" sz="2400" b="1" dirty="0">
              <a:solidFill>
                <a:srgbClr val="2F4057"/>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7"/>
          <p:cNvSpPr txBox="1">
            <a:spLocks noChangeArrowheads="1"/>
          </p:cNvSpPr>
          <p:nvPr/>
        </p:nvSpPr>
        <p:spPr bwMode="auto">
          <a:xfrm>
            <a:off x="2376488" y="3057107"/>
            <a:ext cx="74390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4000" b="1" dirty="0" smtClean="0">
                <a:solidFill>
                  <a:srgbClr val="2F4057"/>
                </a:solidFill>
                <a:latin typeface="Arial" panose="020B0604020202020204" pitchFamily="34" charset="0"/>
                <a:cs typeface="Arial" panose="020B0604020202020204" pitchFamily="34" charset="0"/>
              </a:rPr>
              <a:t>Update on Systems Transformation</a:t>
            </a:r>
            <a:endParaRPr lang="en-US" altLang="en-US" sz="4000" b="1" dirty="0">
              <a:solidFill>
                <a:srgbClr val="2F4057"/>
              </a:solidFill>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3" name="TextBox 6"/>
          <p:cNvSpPr txBox="1">
            <a:spLocks noChangeArrowheads="1"/>
          </p:cNvSpPr>
          <p:nvPr/>
        </p:nvSpPr>
        <p:spPr bwMode="auto">
          <a:xfrm>
            <a:off x="2376488" y="4280672"/>
            <a:ext cx="7439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dirty="0">
                <a:latin typeface="Arial" panose="020B0604020202020204" pitchFamily="34" charset="0"/>
                <a:cs typeface="Arial" panose="020B0604020202020204" pitchFamily="34" charset="0"/>
              </a:rPr>
              <a:t>City of Tacoma </a:t>
            </a:r>
            <a:r>
              <a:rPr lang="en-US" altLang="en-US" sz="2400" dirty="0" smtClean="0">
                <a:latin typeface="Arial" panose="020B0604020202020204" pitchFamily="34" charset="0"/>
                <a:cs typeface="Arial" panose="020B0604020202020204" pitchFamily="34" charset="0"/>
              </a:rPr>
              <a:t>| City Manager’s Office</a:t>
            </a:r>
            <a:endParaRPr lang="en-US" altLang="en-US" sz="2400" dirty="0">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4" name="TextBox 8"/>
          <p:cNvSpPr txBox="1">
            <a:spLocks noChangeArrowheads="1"/>
          </p:cNvSpPr>
          <p:nvPr/>
        </p:nvSpPr>
        <p:spPr bwMode="auto">
          <a:xfrm>
            <a:off x="2322513" y="4722813"/>
            <a:ext cx="74390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Study Session </a:t>
            </a:r>
            <a:endParaRPr lang="en-US" altLang="en-US" sz="2400" b="1" dirty="0">
              <a:solidFill>
                <a:srgbClr val="2F4057"/>
              </a:solidFill>
              <a:latin typeface="Arial" panose="020B0604020202020204" pitchFamily="34" charset="0"/>
              <a:cs typeface="Arial" panose="020B0604020202020204" pitchFamily="34" charset="0"/>
            </a:endParaRPr>
          </a:p>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8/11/2020</a:t>
            </a:r>
            <a:endParaRPr lang="en-US" altLang="en-US" sz="2400" b="1" dirty="0">
              <a:solidFill>
                <a:srgbClr val="2F405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8265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1874838" y="1747838"/>
            <a:ext cx="8462962"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kern="0" dirty="0" smtClean="0">
                <a:latin typeface="Arial" panose="020B0604020202020204" pitchFamily="34" charset="0"/>
                <a:ea typeface="Karla" pitchFamily="2" charset="0"/>
                <a:cs typeface="Arial" panose="020B0604020202020204" pitchFamily="34" charset="0"/>
              </a:rPr>
              <a:t>Resolution 40622 passed on June 30</a:t>
            </a:r>
            <a:r>
              <a:rPr lang="en-US" kern="0" baseline="30000" dirty="0" smtClean="0">
                <a:latin typeface="Arial" panose="020B0604020202020204" pitchFamily="34" charset="0"/>
                <a:ea typeface="Karla" pitchFamily="2" charset="0"/>
                <a:cs typeface="Arial" panose="020B0604020202020204" pitchFamily="34" charset="0"/>
              </a:rPr>
              <a:t>th</a:t>
            </a:r>
            <a:endParaRPr lang="en-US" kern="0" dirty="0" smtClean="0">
              <a:latin typeface="Arial" panose="020B0604020202020204" pitchFamily="34" charset="0"/>
              <a:ea typeface="Karla" pitchFamily="2" charset="0"/>
              <a:cs typeface="Arial" panose="020B0604020202020204" pitchFamily="34" charset="0"/>
            </a:endParaRPr>
          </a:p>
          <a:p>
            <a:pPr fontAlgn="auto">
              <a:lnSpc>
                <a:spcPct val="150000"/>
              </a:lnSpc>
              <a:spcBef>
                <a:spcPts val="0"/>
              </a:spcBef>
              <a:spcAft>
                <a:spcPts val="0"/>
              </a:spcAft>
              <a:defRPr/>
            </a:pPr>
            <a:r>
              <a:rPr lang="en-US" kern="0" dirty="0" smtClean="0">
                <a:latin typeface="Arial" panose="020B0604020202020204" pitchFamily="34" charset="0"/>
                <a:ea typeface="Karla" pitchFamily="2" charset="0"/>
                <a:cs typeface="Arial" panose="020B0604020202020204" pitchFamily="34" charset="0"/>
              </a:rPr>
              <a:t>Weekly report at Council Study Sessions on 5 sections: </a:t>
            </a:r>
          </a:p>
          <a:p>
            <a:pPr marL="457200" lvl="1" indent="0" fontAlgn="auto">
              <a:lnSpc>
                <a:spcPct val="150000"/>
              </a:lnSpc>
              <a:spcBef>
                <a:spcPts val="0"/>
              </a:spcBef>
              <a:spcAft>
                <a:spcPts val="0"/>
              </a:spcAft>
              <a:buNone/>
              <a:defRPr/>
            </a:pPr>
            <a:endParaRPr lang="en-US" kern="0" dirty="0">
              <a:latin typeface="Arial" panose="020B0604020202020204" pitchFamily="34" charset="0"/>
              <a:ea typeface="Karla" pitchFamily="2"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smtClean="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833628" y="1747838"/>
            <a:ext cx="10524744"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50000"/>
              </a:lnSpc>
              <a:spcBef>
                <a:spcPts val="0"/>
              </a:spcBef>
              <a:spcAft>
                <a:spcPts val="0"/>
              </a:spcAft>
              <a:buFont typeface="Arial" panose="020B0604020202020204" pitchFamily="34" charset="0"/>
              <a:buNone/>
              <a:defRPr/>
            </a:pPr>
            <a:r>
              <a:rPr lang="en-US" kern="0" dirty="0" smtClean="0">
                <a:latin typeface="Arial" panose="020B0604020202020204" pitchFamily="34" charset="0"/>
                <a:ea typeface="Karla" pitchFamily="2" charset="0"/>
                <a:cs typeface="Arial" panose="020B0604020202020204" pitchFamily="34" charset="0"/>
              </a:rPr>
              <a:t>Be it resolved:</a:t>
            </a:r>
          </a:p>
          <a:p>
            <a:pPr fontAlgn="auto">
              <a:lnSpc>
                <a:spcPct val="150000"/>
              </a:lnSpc>
              <a:spcBef>
                <a:spcPts val="0"/>
              </a:spcBef>
              <a:spcAft>
                <a:spcPts val="0"/>
              </a:spcAft>
              <a:buFont typeface="+mj-lt"/>
              <a:buAutoNum type="arabicPeriod"/>
              <a:defRPr/>
            </a:pPr>
            <a:r>
              <a:rPr lang="en-US" sz="1800" kern="0" dirty="0" smtClean="0">
                <a:latin typeface="Arial" panose="020B0604020202020204" pitchFamily="34" charset="0"/>
                <a:ea typeface="Karla" pitchFamily="2" charset="0"/>
                <a:cs typeface="Arial" panose="020B0604020202020204" pitchFamily="34" charset="0"/>
              </a:rPr>
              <a:t>That </a:t>
            </a:r>
            <a:r>
              <a:rPr lang="en-US" sz="1800" kern="0" dirty="0">
                <a:latin typeface="Arial" panose="020B0604020202020204" pitchFamily="34" charset="0"/>
                <a:ea typeface="Karla" pitchFamily="2" charset="0"/>
                <a:cs typeface="Arial" panose="020B0604020202020204" pitchFamily="34" charset="0"/>
              </a:rPr>
              <a:t>the City Manager is hereby directed </a:t>
            </a:r>
            <a:r>
              <a:rPr lang="en-US" sz="1800" kern="0" dirty="0" smtClean="0">
                <a:latin typeface="Arial" panose="020B0604020202020204" pitchFamily="34" charset="0"/>
                <a:ea typeface="Karla" pitchFamily="2" charset="0"/>
                <a:cs typeface="Arial" panose="020B0604020202020204" pitchFamily="34" charset="0"/>
              </a:rPr>
              <a:t>to </a:t>
            </a:r>
            <a:r>
              <a:rPr lang="en-US" sz="1800" b="1" kern="0" dirty="0" smtClean="0">
                <a:latin typeface="Arial" panose="020B0604020202020204" pitchFamily="34" charset="0"/>
                <a:ea typeface="Karla" pitchFamily="2" charset="0"/>
                <a:cs typeface="Arial" panose="020B0604020202020204" pitchFamily="34" charset="0"/>
              </a:rPr>
              <a:t>keep anti-racism as a top priority in the process of budget development </a:t>
            </a:r>
            <a:r>
              <a:rPr lang="en-US" sz="1800" kern="0" dirty="0" smtClean="0">
                <a:latin typeface="Arial" panose="020B0604020202020204" pitchFamily="34" charset="0"/>
                <a:ea typeface="Karla" pitchFamily="2" charset="0"/>
                <a:cs typeface="Arial" panose="020B0604020202020204" pitchFamily="34" charset="0"/>
              </a:rPr>
              <a:t>and</a:t>
            </a:r>
            <a:r>
              <a:rPr lang="en-US" sz="1800" b="1" kern="0" dirty="0" smtClean="0">
                <a:latin typeface="Arial" panose="020B0604020202020204" pitchFamily="34" charset="0"/>
                <a:ea typeface="Karla" pitchFamily="2" charset="0"/>
                <a:cs typeface="Arial" panose="020B0604020202020204" pitchFamily="34" charset="0"/>
              </a:rPr>
              <a:t> </a:t>
            </a:r>
            <a:r>
              <a:rPr lang="en-US" sz="1800" kern="0" dirty="0" smtClean="0">
                <a:latin typeface="Arial" panose="020B0604020202020204" pitchFamily="34" charset="0"/>
                <a:ea typeface="Karla" pitchFamily="2" charset="0"/>
                <a:cs typeface="Arial" panose="020B0604020202020204" pitchFamily="34" charset="0"/>
              </a:rPr>
              <a:t>prioritize anti-racism in the planning of an </a:t>
            </a:r>
            <a:r>
              <a:rPr lang="en-US" sz="1800" b="1" kern="0" dirty="0" smtClean="0">
                <a:latin typeface="Arial" panose="020B0604020202020204" pitchFamily="34" charset="0"/>
                <a:ea typeface="Karla" pitchFamily="2" charset="0"/>
                <a:cs typeface="Arial" panose="020B0604020202020204" pitchFamily="34" charset="0"/>
              </a:rPr>
              <a:t>economic recovery strategy following COVID-19</a:t>
            </a:r>
            <a:r>
              <a:rPr lang="en-US" sz="1800" kern="0" dirty="0" smtClean="0">
                <a:latin typeface="Arial" panose="020B0604020202020204" pitchFamily="34" charset="0"/>
                <a:ea typeface="Karla" pitchFamily="2" charset="0"/>
                <a:cs typeface="Arial" panose="020B0604020202020204" pitchFamily="34" charset="0"/>
              </a:rPr>
              <a:t>. </a:t>
            </a:r>
          </a:p>
          <a:p>
            <a:pPr fontAlgn="auto">
              <a:lnSpc>
                <a:spcPct val="150000"/>
              </a:lnSpc>
              <a:spcBef>
                <a:spcPts val="0"/>
              </a:spcBef>
              <a:spcAft>
                <a:spcPts val="0"/>
              </a:spcAft>
              <a:buFont typeface="+mj-lt"/>
              <a:buAutoNum type="arabicPeriod"/>
              <a:defRPr/>
            </a:pPr>
            <a:r>
              <a:rPr lang="en-US" sz="1800" kern="0" dirty="0">
                <a:latin typeface="Arial" panose="020B0604020202020204" pitchFamily="34" charset="0"/>
                <a:ea typeface="Karla" pitchFamily="2" charset="0"/>
                <a:cs typeface="Arial" panose="020B0604020202020204" pitchFamily="34" charset="0"/>
              </a:rPr>
              <a:t>That the City Manager is </a:t>
            </a:r>
            <a:r>
              <a:rPr lang="en-US" sz="1800" kern="0" dirty="0" smtClean="0">
                <a:latin typeface="Arial" panose="020B0604020202020204" pitchFamily="34" charset="0"/>
                <a:ea typeface="Karla" pitchFamily="2" charset="0"/>
                <a:cs typeface="Arial" panose="020B0604020202020204" pitchFamily="34" charset="0"/>
              </a:rPr>
              <a:t>hereby </a:t>
            </a:r>
            <a:r>
              <a:rPr lang="en-US" sz="1800" kern="0" dirty="0">
                <a:latin typeface="Arial" panose="020B0604020202020204" pitchFamily="34" charset="0"/>
                <a:ea typeface="Karla" pitchFamily="2" charset="0"/>
                <a:cs typeface="Arial" panose="020B0604020202020204" pitchFamily="34" charset="0"/>
              </a:rPr>
              <a:t>directed </a:t>
            </a:r>
            <a:r>
              <a:rPr lang="en-US" sz="1800" b="1" kern="0" dirty="0">
                <a:latin typeface="Arial" panose="020B0604020202020204" pitchFamily="34" charset="0"/>
                <a:ea typeface="Karla" pitchFamily="2" charset="0"/>
                <a:cs typeface="Arial" panose="020B0604020202020204" pitchFamily="34" charset="0"/>
              </a:rPr>
              <a:t>to prioritize </a:t>
            </a:r>
            <a:r>
              <a:rPr lang="en-US" sz="1800" b="1" kern="0" dirty="0" smtClean="0">
                <a:latin typeface="Arial" panose="020B0604020202020204" pitchFamily="34" charset="0"/>
                <a:ea typeface="Karla" pitchFamily="2" charset="0"/>
                <a:cs typeface="Arial" panose="020B0604020202020204" pitchFamily="34" charset="0"/>
              </a:rPr>
              <a:t>anti-racism in </a:t>
            </a:r>
            <a:r>
              <a:rPr lang="en-US" sz="1800" b="1" kern="0" dirty="0">
                <a:latin typeface="Arial" panose="020B0604020202020204" pitchFamily="34" charset="0"/>
                <a:ea typeface="Karla" pitchFamily="2" charset="0"/>
                <a:cs typeface="Arial" panose="020B0604020202020204" pitchFamily="34" charset="0"/>
              </a:rPr>
              <a:t>the evaluation of new policies and programs</a:t>
            </a:r>
            <a:r>
              <a:rPr lang="en-US" sz="1800" kern="0" dirty="0">
                <a:latin typeface="Arial" panose="020B0604020202020204" pitchFamily="34" charset="0"/>
                <a:ea typeface="Karla" pitchFamily="2" charset="0"/>
                <a:cs typeface="Arial" panose="020B0604020202020204" pitchFamily="34" charset="0"/>
              </a:rPr>
              <a:t>, as well as the sustained</a:t>
            </a:r>
            <a:r>
              <a:rPr lang="en-US" sz="1800" b="1" kern="0" dirty="0">
                <a:latin typeface="Arial" panose="020B0604020202020204" pitchFamily="34" charset="0"/>
                <a:ea typeface="Karla" pitchFamily="2" charset="0"/>
                <a:cs typeface="Arial" panose="020B0604020202020204" pitchFamily="34" charset="0"/>
              </a:rPr>
              <a:t> and </a:t>
            </a:r>
            <a:r>
              <a:rPr lang="en-US" sz="1800" b="1" kern="0" dirty="0" smtClean="0">
                <a:latin typeface="Arial" panose="020B0604020202020204" pitchFamily="34" charset="0"/>
                <a:ea typeface="Karla" pitchFamily="2" charset="0"/>
                <a:cs typeface="Arial" panose="020B0604020202020204" pitchFamily="34" charset="0"/>
              </a:rPr>
              <a:t>comprehensive transformation </a:t>
            </a:r>
            <a:r>
              <a:rPr lang="en-US" sz="1800" b="1" kern="0" dirty="0">
                <a:latin typeface="Arial" panose="020B0604020202020204" pitchFamily="34" charset="0"/>
                <a:ea typeface="Karla" pitchFamily="2" charset="0"/>
                <a:cs typeface="Arial" panose="020B0604020202020204" pitchFamily="34" charset="0"/>
              </a:rPr>
              <a:t>of existing services</a:t>
            </a:r>
            <a:r>
              <a:rPr lang="en-US" sz="1800" kern="0" dirty="0">
                <a:latin typeface="Arial" panose="020B0604020202020204" pitchFamily="34" charset="0"/>
                <a:ea typeface="Karla" pitchFamily="2" charset="0"/>
                <a:cs typeface="Arial" panose="020B0604020202020204" pitchFamily="34" charset="0"/>
              </a:rPr>
              <a:t>, with initial priority being </a:t>
            </a:r>
            <a:r>
              <a:rPr lang="en-US" sz="1800" kern="0" dirty="0" smtClean="0">
                <a:latin typeface="Arial" panose="020B0604020202020204" pitchFamily="34" charset="0"/>
                <a:ea typeface="Karla" pitchFamily="2" charset="0"/>
                <a:cs typeface="Arial" panose="020B0604020202020204" pitchFamily="34" charset="0"/>
              </a:rPr>
              <a:t>given to </a:t>
            </a:r>
            <a:r>
              <a:rPr lang="en-US" sz="1800" kern="0" dirty="0">
                <a:latin typeface="Arial" panose="020B0604020202020204" pitchFamily="34" charset="0"/>
                <a:ea typeface="Karla" pitchFamily="2" charset="0"/>
                <a:cs typeface="Arial" panose="020B0604020202020204" pitchFamily="34" charset="0"/>
              </a:rPr>
              <a:t>policing. </a:t>
            </a:r>
            <a:endParaRPr lang="en-US" sz="1800" kern="0" dirty="0" smtClean="0">
              <a:latin typeface="Arial" panose="020B0604020202020204" pitchFamily="34" charset="0"/>
              <a:ea typeface="Karla" pitchFamily="2" charset="0"/>
              <a:cs typeface="Arial" panose="020B0604020202020204" pitchFamily="34" charset="0"/>
            </a:endParaRPr>
          </a:p>
        </p:txBody>
      </p:sp>
    </p:spTree>
    <p:extLst>
      <p:ext uri="{BB962C8B-B14F-4D97-AF65-F5344CB8AC3E}">
        <p14:creationId xmlns:p14="http://schemas.microsoft.com/office/powerpoint/2010/main" val="1637692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781051" y="1452563"/>
            <a:ext cx="10525124"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buFont typeface="+mj-lt"/>
              <a:buAutoNum type="arabicPeriod" startAt="3"/>
              <a:defRPr/>
            </a:pPr>
            <a:r>
              <a:rPr lang="en-US" sz="1800" kern="0" dirty="0" smtClean="0">
                <a:latin typeface="Arial" panose="020B0604020202020204" pitchFamily="34" charset="0"/>
                <a:ea typeface="Karla" pitchFamily="2" charset="0"/>
                <a:cs typeface="Arial" panose="020B0604020202020204" pitchFamily="34" charset="0"/>
              </a:rPr>
              <a:t>That </a:t>
            </a:r>
            <a:r>
              <a:rPr lang="en-US" sz="1800" kern="0" dirty="0">
                <a:latin typeface="Arial" panose="020B0604020202020204" pitchFamily="34" charset="0"/>
                <a:ea typeface="Karla" pitchFamily="2" charset="0"/>
                <a:cs typeface="Arial" panose="020B0604020202020204" pitchFamily="34" charset="0"/>
              </a:rPr>
              <a:t>the City Manager is hereby directed to </a:t>
            </a:r>
            <a:r>
              <a:rPr lang="en-US" sz="1800" b="1" kern="0" dirty="0">
                <a:latin typeface="Arial" panose="020B0604020202020204" pitchFamily="34" charset="0"/>
                <a:ea typeface="Karla" pitchFamily="2" charset="0"/>
                <a:cs typeface="Arial" panose="020B0604020202020204" pitchFamily="34" charset="0"/>
              </a:rPr>
              <a:t>assess the </a:t>
            </a:r>
            <a:r>
              <a:rPr lang="en-US" sz="1800" b="1" kern="0" dirty="0" smtClean="0">
                <a:latin typeface="Arial" panose="020B0604020202020204" pitchFamily="34" charset="0"/>
                <a:ea typeface="Karla" pitchFamily="2" charset="0"/>
                <a:cs typeface="Arial" panose="020B0604020202020204" pitchFamily="34" charset="0"/>
              </a:rPr>
              <a:t>current state </a:t>
            </a:r>
            <a:r>
              <a:rPr lang="en-US" sz="1800" b="1" kern="0" dirty="0">
                <a:latin typeface="Arial" panose="020B0604020202020204" pitchFamily="34" charset="0"/>
                <a:ea typeface="Karla" pitchFamily="2" charset="0"/>
                <a:cs typeface="Arial" panose="020B0604020202020204" pitchFamily="34" charset="0"/>
              </a:rPr>
              <a:t>of systems in place at the Tacoma Police Department</a:t>
            </a:r>
            <a:r>
              <a:rPr lang="en-US" sz="1800" kern="0" dirty="0">
                <a:latin typeface="Arial" panose="020B0604020202020204" pitchFamily="34" charset="0"/>
                <a:ea typeface="Karla" pitchFamily="2" charset="0"/>
                <a:cs typeface="Arial" panose="020B0604020202020204" pitchFamily="34" charset="0"/>
              </a:rPr>
              <a:t> in consultation </a:t>
            </a:r>
            <a:r>
              <a:rPr lang="en-US" sz="1800" kern="0" dirty="0" smtClean="0">
                <a:latin typeface="Arial" panose="020B0604020202020204" pitchFamily="34" charset="0"/>
                <a:ea typeface="Karla" pitchFamily="2" charset="0"/>
                <a:cs typeface="Arial" panose="020B0604020202020204" pitchFamily="34" charset="0"/>
              </a:rPr>
              <a:t>with police </a:t>
            </a:r>
            <a:r>
              <a:rPr lang="en-US" sz="1800" kern="0" dirty="0">
                <a:latin typeface="Arial" panose="020B0604020202020204" pitchFamily="34" charset="0"/>
                <a:ea typeface="Karla" pitchFamily="2" charset="0"/>
                <a:cs typeface="Arial" panose="020B0604020202020204" pitchFamily="34" charset="0"/>
              </a:rPr>
              <a:t>reform experts, and give specific attention to how current policies </a:t>
            </a:r>
            <a:r>
              <a:rPr lang="en-US" sz="1800" kern="0" dirty="0" smtClean="0">
                <a:latin typeface="Arial" panose="020B0604020202020204" pitchFamily="34" charset="0"/>
                <a:ea typeface="Karla" pitchFamily="2" charset="0"/>
                <a:cs typeface="Arial" panose="020B0604020202020204" pitchFamily="34" charset="0"/>
              </a:rPr>
              <a:t>and existing </a:t>
            </a:r>
            <a:r>
              <a:rPr lang="en-US" sz="1800" kern="0" dirty="0">
                <a:latin typeface="Arial" panose="020B0604020202020204" pitchFamily="34" charset="0"/>
                <a:ea typeface="Karla" pitchFamily="2" charset="0"/>
                <a:cs typeface="Arial" panose="020B0604020202020204" pitchFamily="34" charset="0"/>
              </a:rPr>
              <a:t>studies, agency composition, hiring, promotions, staffing levels, </a:t>
            </a:r>
            <a:r>
              <a:rPr lang="en-US" sz="1800" kern="0" dirty="0" smtClean="0">
                <a:latin typeface="Arial" panose="020B0604020202020204" pitchFamily="34" charset="0"/>
                <a:ea typeface="Karla" pitchFamily="2" charset="0"/>
                <a:cs typeface="Arial" panose="020B0604020202020204" pitchFamily="34" charset="0"/>
              </a:rPr>
              <a:t>training, and </a:t>
            </a:r>
            <a:r>
              <a:rPr lang="en-US" sz="1800" kern="0" dirty="0">
                <a:latin typeface="Arial" panose="020B0604020202020204" pitchFamily="34" charset="0"/>
                <a:ea typeface="Karla" pitchFamily="2" charset="0"/>
                <a:cs typeface="Arial" panose="020B0604020202020204" pitchFamily="34" charset="0"/>
              </a:rPr>
              <a:t>accountability systems align to create just outcomes and use this </a:t>
            </a:r>
            <a:r>
              <a:rPr lang="en-US" sz="1800" kern="0" dirty="0" smtClean="0">
                <a:latin typeface="Arial" panose="020B0604020202020204" pitchFamily="34" charset="0"/>
                <a:ea typeface="Karla" pitchFamily="2" charset="0"/>
                <a:cs typeface="Arial" panose="020B0604020202020204" pitchFamily="34" charset="0"/>
              </a:rPr>
              <a:t>assessment as </a:t>
            </a:r>
            <a:r>
              <a:rPr lang="en-US" sz="1800" kern="0" dirty="0">
                <a:latin typeface="Arial" panose="020B0604020202020204" pitchFamily="34" charset="0"/>
                <a:ea typeface="Karla" pitchFamily="2" charset="0"/>
                <a:cs typeface="Arial" panose="020B0604020202020204" pitchFamily="34" charset="0"/>
              </a:rPr>
              <a:t>a foundation for the work of comprehensive transformation. </a:t>
            </a:r>
            <a:endParaRPr lang="en-US" sz="1800" kern="0" dirty="0" smtClean="0">
              <a:latin typeface="Arial" panose="020B0604020202020204" pitchFamily="34" charset="0"/>
              <a:ea typeface="Karla" pitchFamily="2" charset="0"/>
              <a:cs typeface="Arial" panose="020B0604020202020204" pitchFamily="34" charset="0"/>
            </a:endParaRPr>
          </a:p>
          <a:p>
            <a:pPr fontAlgn="auto">
              <a:lnSpc>
                <a:spcPct val="150000"/>
              </a:lnSpc>
              <a:spcBef>
                <a:spcPts val="0"/>
              </a:spcBef>
              <a:spcAft>
                <a:spcPts val="0"/>
              </a:spcAft>
              <a:buFont typeface="+mj-lt"/>
              <a:buAutoNum type="arabicPeriod" startAt="3"/>
              <a:defRPr/>
            </a:pPr>
            <a:r>
              <a:rPr lang="en-US" sz="1800" kern="0" dirty="0">
                <a:latin typeface="Arial" panose="020B0604020202020204" pitchFamily="34" charset="0"/>
                <a:ea typeface="Karla" pitchFamily="2" charset="0"/>
                <a:cs typeface="Arial" panose="020B0604020202020204" pitchFamily="34" charset="0"/>
              </a:rPr>
              <a:t>That the City Manager is hereby directed to </a:t>
            </a:r>
            <a:r>
              <a:rPr lang="en-US" sz="1800" b="1" kern="0" dirty="0">
                <a:latin typeface="Arial" panose="020B0604020202020204" pitchFamily="34" charset="0"/>
                <a:ea typeface="Karla" pitchFamily="2" charset="0"/>
                <a:cs typeface="Arial" panose="020B0604020202020204" pitchFamily="34" charset="0"/>
              </a:rPr>
              <a:t>actively seek </a:t>
            </a:r>
            <a:r>
              <a:rPr lang="en-US" sz="1800" b="1" kern="0" dirty="0" smtClean="0">
                <a:latin typeface="Arial" panose="020B0604020202020204" pitchFamily="34" charset="0"/>
                <a:ea typeface="Karla" pitchFamily="2" charset="0"/>
                <a:cs typeface="Arial" panose="020B0604020202020204" pitchFamily="34" charset="0"/>
              </a:rPr>
              <a:t>and implement interim administrative changes and process improvements</a:t>
            </a:r>
            <a:r>
              <a:rPr lang="en-US" sz="1800" kern="0" dirty="0" smtClean="0">
                <a:latin typeface="Arial" panose="020B0604020202020204" pitchFamily="34" charset="0"/>
                <a:ea typeface="Karla" pitchFamily="2" charset="0"/>
                <a:cs typeface="Arial" panose="020B0604020202020204" pitchFamily="34" charset="0"/>
              </a:rPr>
              <a:t> that can legally be taken immediately to improve transparency and accountability in policing.</a:t>
            </a:r>
          </a:p>
          <a:p>
            <a:pPr fontAlgn="auto">
              <a:lnSpc>
                <a:spcPct val="150000"/>
              </a:lnSpc>
              <a:spcBef>
                <a:spcPts val="0"/>
              </a:spcBef>
              <a:spcAft>
                <a:spcPts val="0"/>
              </a:spcAft>
              <a:buFont typeface="+mj-lt"/>
              <a:buAutoNum type="arabicPeriod" startAt="3"/>
              <a:defRPr/>
            </a:pPr>
            <a:r>
              <a:rPr lang="en-US" sz="1800" kern="0" dirty="0">
                <a:latin typeface="Arial" panose="020B0604020202020204" pitchFamily="34" charset="0"/>
                <a:ea typeface="Karla" pitchFamily="2" charset="0"/>
                <a:cs typeface="Arial" panose="020B0604020202020204" pitchFamily="34" charset="0"/>
              </a:rPr>
              <a:t>That the City Manager is hereby directed to work with </a:t>
            </a:r>
            <a:r>
              <a:rPr lang="en-US" sz="1800" kern="0" dirty="0" smtClean="0">
                <a:latin typeface="Arial" panose="020B0604020202020204" pitchFamily="34" charset="0"/>
                <a:ea typeface="Karla" pitchFamily="2" charset="0"/>
                <a:cs typeface="Arial" panose="020B0604020202020204" pitchFamily="34" charset="0"/>
              </a:rPr>
              <a:t>the Mayor </a:t>
            </a:r>
            <a:r>
              <a:rPr lang="en-US" sz="1800" kern="0" dirty="0">
                <a:latin typeface="Arial" panose="020B0604020202020204" pitchFamily="34" charset="0"/>
                <a:ea typeface="Karla" pitchFamily="2" charset="0"/>
                <a:cs typeface="Arial" panose="020B0604020202020204" pitchFamily="34" charset="0"/>
              </a:rPr>
              <a:t>and City Council to </a:t>
            </a:r>
            <a:r>
              <a:rPr lang="en-US" sz="1800" b="1" kern="0" dirty="0">
                <a:latin typeface="Arial" panose="020B0604020202020204" pitchFamily="34" charset="0"/>
                <a:ea typeface="Karla" pitchFamily="2" charset="0"/>
                <a:cs typeface="Arial" panose="020B0604020202020204" pitchFamily="34" charset="0"/>
              </a:rPr>
              <a:t>build a legislative platform </a:t>
            </a:r>
            <a:r>
              <a:rPr lang="en-US" sz="1800" kern="0" dirty="0">
                <a:latin typeface="Arial" panose="020B0604020202020204" pitchFamily="34" charset="0"/>
                <a:ea typeface="Karla" pitchFamily="2" charset="0"/>
                <a:cs typeface="Arial" panose="020B0604020202020204" pitchFamily="34" charset="0"/>
              </a:rPr>
              <a:t>at the local, state, and federal levels that works to transform institutions impacted by systemic </a:t>
            </a:r>
            <a:r>
              <a:rPr lang="en-US" sz="1800" kern="0" dirty="0" smtClean="0">
                <a:latin typeface="Arial" panose="020B0604020202020204" pitchFamily="34" charset="0"/>
                <a:ea typeface="Karla" pitchFamily="2" charset="0"/>
                <a:cs typeface="Arial" panose="020B0604020202020204" pitchFamily="34" charset="0"/>
              </a:rPr>
              <a:t>racism for </a:t>
            </a:r>
            <a:r>
              <a:rPr lang="en-US" sz="1800" kern="0" dirty="0">
                <a:latin typeface="Arial" panose="020B0604020202020204" pitchFamily="34" charset="0"/>
                <a:ea typeface="Karla" pitchFamily="2" charset="0"/>
                <a:cs typeface="Arial" panose="020B0604020202020204" pitchFamily="34" charset="0"/>
              </a:rPr>
              <a:t>the greater equity and wellbeing of all residents of Tacoma, </a:t>
            </a:r>
            <a:r>
              <a:rPr lang="en-US" sz="1800" kern="0" dirty="0" smtClean="0">
                <a:latin typeface="Arial" panose="020B0604020202020204" pitchFamily="34" charset="0"/>
                <a:ea typeface="Karla" pitchFamily="2" charset="0"/>
                <a:cs typeface="Arial" panose="020B0604020202020204" pitchFamily="34" charset="0"/>
              </a:rPr>
              <a:t>Washington State</a:t>
            </a:r>
            <a:r>
              <a:rPr lang="en-US" sz="1800" kern="0" dirty="0">
                <a:latin typeface="Arial" panose="020B0604020202020204" pitchFamily="34" charset="0"/>
                <a:ea typeface="Karla" pitchFamily="2" charset="0"/>
                <a:cs typeface="Arial" panose="020B0604020202020204" pitchFamily="34" charset="0"/>
              </a:rPr>
              <a:t>, and the United States.</a:t>
            </a:r>
            <a:endParaRPr lang="en-US" sz="1800" kern="0" dirty="0" smtClean="0">
              <a:latin typeface="Arial" panose="020B0604020202020204" pitchFamily="34" charset="0"/>
              <a:ea typeface="Karla" pitchFamily="2"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hlinkClick r:id="rId3"/>
          </p:cNvPr>
          <p:cNvSpPr/>
          <p:nvPr/>
        </p:nvSpPr>
        <p:spPr>
          <a:xfrm>
            <a:off x="1058069" y="2476500"/>
            <a:ext cx="10400506" cy="1123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p:cNvSpPr>
            <a:spLocks noGrp="1"/>
          </p:cNvSpPr>
          <p:nvPr>
            <p:ph type="body" sz="quarter" idx="10"/>
          </p:nvPr>
        </p:nvSpPr>
        <p:spPr>
          <a:xfrm>
            <a:off x="1198880" y="2588260"/>
            <a:ext cx="10116820" cy="888365"/>
          </a:xfrm>
        </p:spPr>
        <p:txBody>
          <a:bodyPr/>
          <a:lstStyle/>
          <a:p>
            <a:pPr marL="0" indent="0">
              <a:buNone/>
            </a:pPr>
            <a:r>
              <a:rPr lang="en-US" sz="6600" dirty="0" smtClean="0">
                <a:solidFill>
                  <a:schemeClr val="accent5"/>
                </a:solidFill>
              </a:rPr>
              <a:t>cityoftacoma.org/</a:t>
            </a:r>
            <a:r>
              <a:rPr lang="en-US" sz="6600" b="1" dirty="0" smtClean="0">
                <a:solidFill>
                  <a:schemeClr val="accent5"/>
                </a:solidFill>
              </a:rPr>
              <a:t>transform</a:t>
            </a:r>
          </a:p>
          <a:p>
            <a:pPr marL="0" indent="0">
              <a:buNone/>
            </a:pPr>
            <a:endParaRPr lang="en-US" dirty="0"/>
          </a:p>
        </p:txBody>
      </p:sp>
      <p:sp>
        <p:nvSpPr>
          <p:cNvPr id="3" name="Title 2"/>
          <p:cNvSpPr>
            <a:spLocks noGrp="1"/>
          </p:cNvSpPr>
          <p:nvPr>
            <p:ph type="title"/>
          </p:nvPr>
        </p:nvSpPr>
        <p:spPr/>
        <p:txBody>
          <a:bodyPr/>
          <a:lstStyle/>
          <a:p>
            <a:r>
              <a:rPr lang="en-US" dirty="0" smtClean="0"/>
              <a:t>Transformation Website</a:t>
            </a:r>
            <a:endParaRPr lang="en-US" dirty="0"/>
          </a:p>
        </p:txBody>
      </p:sp>
      <p:sp>
        <p:nvSpPr>
          <p:cNvPr id="4" name="Text Placeholder 1"/>
          <p:cNvSpPr txBox="1">
            <a:spLocks/>
          </p:cNvSpPr>
          <p:nvPr/>
        </p:nvSpPr>
        <p:spPr>
          <a:xfrm>
            <a:off x="1058069" y="3883660"/>
            <a:ext cx="10116820" cy="888365"/>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smtClean="0"/>
              <a:t>Police Reform </a:t>
            </a:r>
            <a:r>
              <a:rPr lang="en-US" u="sng" dirty="0" smtClean="0">
                <a:hlinkClick r:id="rId4"/>
              </a:rPr>
              <a:t>www.cityoftacoma.org/policereform</a:t>
            </a:r>
            <a:endParaRPr lang="en-US" dirty="0"/>
          </a:p>
          <a:p>
            <a:pPr marL="0" indent="0" algn="ctr">
              <a:buNone/>
            </a:pPr>
            <a:r>
              <a:rPr lang="en-US" b="1" dirty="0" smtClean="0"/>
              <a:t>8 </a:t>
            </a:r>
            <a:r>
              <a:rPr lang="en-US" b="1" dirty="0"/>
              <a:t>Can’t Wait </a:t>
            </a:r>
            <a:r>
              <a:rPr lang="en-US" b="1" dirty="0" smtClean="0"/>
              <a:t>Campaign </a:t>
            </a:r>
            <a:r>
              <a:rPr lang="en-US" u="sng" dirty="0" smtClean="0">
                <a:hlinkClick r:id="rId5"/>
              </a:rPr>
              <a:t>www.cityoftacoma.org/8cantwait</a:t>
            </a:r>
            <a:endParaRPr lang="en-US" dirty="0"/>
          </a:p>
          <a:p>
            <a:pPr marL="0" indent="0" algn="ctr">
              <a:buNone/>
            </a:pPr>
            <a:r>
              <a:rPr lang="en-US" b="1" dirty="0" smtClean="0"/>
              <a:t>Body Cameras </a:t>
            </a:r>
            <a:r>
              <a:rPr lang="en-US" u="sng" dirty="0" smtClean="0">
                <a:hlinkClick r:id="rId6"/>
              </a:rPr>
              <a:t>www.cityoftacoma.org/bodycameras</a:t>
            </a:r>
            <a:endParaRPr lang="en-US" dirty="0"/>
          </a:p>
          <a:p>
            <a:pPr marL="0" indent="0" algn="ctr">
              <a:buNone/>
            </a:pPr>
            <a:endParaRPr lang="en-US" sz="1400" dirty="0"/>
          </a:p>
        </p:txBody>
      </p:sp>
    </p:spTree>
    <p:extLst>
      <p:ext uri="{BB962C8B-B14F-4D97-AF65-F5344CB8AC3E}">
        <p14:creationId xmlns:p14="http://schemas.microsoft.com/office/powerpoint/2010/main" val="432332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910080" y="1727835"/>
            <a:ext cx="8412798" cy="3987800"/>
          </a:xfrm>
        </p:spPr>
        <p:txBody>
          <a:bodyPr/>
          <a:lstStyle/>
          <a:p>
            <a:pPr marL="0" indent="0">
              <a:buNone/>
            </a:pPr>
            <a:r>
              <a:rPr lang="en-US" dirty="0" smtClean="0">
                <a:hlinkClick r:id="rId3"/>
              </a:rPr>
              <a:t>Body-Worn </a:t>
            </a:r>
            <a:r>
              <a:rPr lang="en-US" dirty="0">
                <a:hlinkClick r:id="rId3"/>
              </a:rPr>
              <a:t>Cameras for Tacoma Police: A Community </a:t>
            </a:r>
            <a:r>
              <a:rPr lang="en-US" dirty="0" smtClean="0">
                <a:hlinkClick r:id="rId3"/>
              </a:rPr>
              <a:t>Conversation</a:t>
            </a:r>
            <a:r>
              <a:rPr lang="en-US" dirty="0" smtClean="0"/>
              <a:t> </a:t>
            </a:r>
          </a:p>
          <a:p>
            <a:pPr marL="0" indent="0">
              <a:buNone/>
            </a:pPr>
            <a:r>
              <a:rPr lang="en-US" sz="2400" dirty="0" smtClean="0"/>
              <a:t>August </a:t>
            </a:r>
            <a:r>
              <a:rPr lang="en-US" sz="2400" dirty="0"/>
              <a:t>13: 6-7:30 PM</a:t>
            </a:r>
          </a:p>
          <a:p>
            <a:pPr marL="0" indent="0">
              <a:buNone/>
            </a:pPr>
            <a:r>
              <a:rPr lang="en-US" sz="1600" dirty="0"/>
              <a:t>Join Zoom Meeting at </a:t>
            </a:r>
            <a:br>
              <a:rPr lang="en-US" sz="1600" dirty="0"/>
            </a:br>
            <a:r>
              <a:rPr lang="en-US" sz="1600" dirty="0">
                <a:hlinkClick r:id="rId4"/>
              </a:rPr>
              <a:t>https://us02web.zoom.us/j/89566618563?pwd=K0tIYW1kQ0dNWEQ1MWZ0dGtneDFYZz09</a:t>
            </a:r>
            <a:r>
              <a:rPr lang="en-US" sz="1600" dirty="0"/>
              <a:t/>
            </a:r>
            <a:br>
              <a:rPr lang="en-US" sz="1600" dirty="0"/>
            </a:br>
            <a:r>
              <a:rPr lang="en-US" sz="1600" dirty="0"/>
              <a:t/>
            </a:r>
            <a:br>
              <a:rPr lang="en-US" sz="1600" dirty="0"/>
            </a:br>
            <a:r>
              <a:rPr lang="en-US" sz="1600" dirty="0"/>
              <a:t>Meeting ID: 895 6661 8563</a:t>
            </a:r>
            <a:br>
              <a:rPr lang="en-US" sz="1600" dirty="0"/>
            </a:br>
            <a:r>
              <a:rPr lang="en-US" sz="1600" dirty="0"/>
              <a:t>Passcode: 970802</a:t>
            </a:r>
            <a:br>
              <a:rPr lang="en-US" sz="1600" dirty="0"/>
            </a:br>
            <a:r>
              <a:rPr lang="en-US" sz="1600" dirty="0"/>
              <a:t/>
            </a:r>
            <a:br>
              <a:rPr lang="en-US" sz="1600" dirty="0"/>
            </a:br>
            <a:r>
              <a:rPr lang="en-US" sz="1600" dirty="0"/>
              <a:t>If you would like to listen in on the conversation, </a:t>
            </a:r>
            <a:r>
              <a:rPr lang="en-US" sz="1600" dirty="0" smtClean="0"/>
              <a:t/>
            </a:r>
            <a:br>
              <a:rPr lang="en-US" sz="1600" dirty="0" smtClean="0"/>
            </a:br>
            <a:r>
              <a:rPr lang="en-US" sz="1600" dirty="0" smtClean="0"/>
              <a:t>dial </a:t>
            </a:r>
            <a:r>
              <a:rPr lang="en-US" sz="1600" dirty="0"/>
              <a:t>(253) 215-8782 (Webinar ID: 895 6661 8563).</a:t>
            </a:r>
            <a:endParaRPr lang="en-US" dirty="0"/>
          </a:p>
        </p:txBody>
      </p:sp>
      <p:sp>
        <p:nvSpPr>
          <p:cNvPr id="3" name="Title 2"/>
          <p:cNvSpPr>
            <a:spLocks noGrp="1"/>
          </p:cNvSpPr>
          <p:nvPr>
            <p:ph type="title"/>
          </p:nvPr>
        </p:nvSpPr>
        <p:spPr/>
        <p:txBody>
          <a:bodyPr/>
          <a:lstStyle/>
          <a:p>
            <a:r>
              <a:rPr lang="en-US" dirty="0" smtClean="0"/>
              <a:t>Body Camera Community Outreach</a:t>
            </a:r>
            <a:endParaRPr lang="en-US" dirty="0"/>
          </a:p>
        </p:txBody>
      </p:sp>
      <p:pic>
        <p:nvPicPr>
          <p:cNvPr id="4" name="Picture 3"/>
          <p:cNvPicPr>
            <a:picLocks noChangeAspect="1"/>
          </p:cNvPicPr>
          <p:nvPr/>
        </p:nvPicPr>
        <p:blipFill>
          <a:blip r:embed="rId5"/>
          <a:stretch>
            <a:fillRect/>
          </a:stretch>
        </p:blipFill>
        <p:spPr>
          <a:xfrm>
            <a:off x="7081586" y="4064825"/>
            <a:ext cx="3241292" cy="1650810"/>
          </a:xfrm>
          <a:prstGeom prst="rect">
            <a:avLst/>
          </a:prstGeom>
        </p:spPr>
      </p:pic>
      <p:sp>
        <p:nvSpPr>
          <p:cNvPr id="5" name="Rectangle 4"/>
          <p:cNvSpPr/>
          <p:nvPr/>
        </p:nvSpPr>
        <p:spPr>
          <a:xfrm>
            <a:off x="1910080" y="5231560"/>
            <a:ext cx="6631258" cy="685188"/>
          </a:xfrm>
          <a:prstGeom prst="rect">
            <a:avLst/>
          </a:prstGeom>
        </p:spPr>
        <p:txBody>
          <a:bodyPr wrap="square">
            <a:spAutoFit/>
          </a:bodyPr>
          <a:lstStyle/>
          <a:p>
            <a:pPr>
              <a:lnSpc>
                <a:spcPct val="107000"/>
              </a:lnSpc>
              <a:spcBef>
                <a:spcPts val="0"/>
              </a:spcBef>
              <a:spcAft>
                <a:spcPts val="0"/>
              </a:spcAft>
            </a:pPr>
            <a:r>
              <a:rPr lang="en-US" sz="1200" b="1" dirty="0" smtClean="0">
                <a:latin typeface="Calibri" panose="020F0502020204030204" pitchFamily="34" charset="0"/>
                <a:ea typeface="Calibri" panose="020F0502020204030204" pitchFamily="34" charset="0"/>
                <a:cs typeface="Times New Roman" panose="02020603050405020304" pitchFamily="18" charset="0"/>
              </a:rPr>
              <a:t>Upcoming Community Outreach Events</a:t>
            </a:r>
          </a:p>
          <a:p>
            <a:pPr>
              <a:lnSpc>
                <a:spcPct val="107000"/>
              </a:lnSpc>
              <a:spcBef>
                <a:spcPts val="0"/>
              </a:spcBef>
              <a:spcAft>
                <a:spcPts val="0"/>
              </a:spcAft>
            </a:pPr>
            <a:r>
              <a:rPr lang="en-US" sz="1200" dirty="0" smtClean="0">
                <a:latin typeface="Calibri" panose="020F0502020204030204" pitchFamily="34" charset="0"/>
                <a:ea typeface="Calibri" panose="020F0502020204030204" pitchFamily="34" charset="0"/>
                <a:cs typeface="Times New Roman" panose="02020603050405020304" pitchFamily="18" charset="0"/>
              </a:rPr>
              <a:t>September </a:t>
            </a:r>
            <a:r>
              <a:rPr lang="en-US" sz="1200" dirty="0">
                <a:latin typeface="Calibri" panose="020F0502020204030204" pitchFamily="34" charset="0"/>
                <a:ea typeface="Calibri" panose="020F0502020204030204" pitchFamily="34" charset="0"/>
                <a:cs typeface="Times New Roman" panose="02020603050405020304" pitchFamily="18" charset="0"/>
              </a:rPr>
              <a:t>10: Tacoma Rental Housing </a:t>
            </a:r>
            <a:r>
              <a:rPr lang="en-US" sz="1200" dirty="0" smtClean="0">
                <a:latin typeface="Calibri" panose="020F0502020204030204" pitchFamily="34" charset="0"/>
                <a:ea typeface="Calibri" panose="020F0502020204030204" pitchFamily="34" charset="0"/>
                <a:cs typeface="Times New Roman" panose="02020603050405020304" pitchFamily="18" charset="0"/>
              </a:rPr>
              <a:t>Code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200" dirty="0">
                <a:latin typeface="Calibri" panose="020F0502020204030204" pitchFamily="34" charset="0"/>
                <a:ea typeface="Calibri" panose="020F0502020204030204" pitchFamily="34" charset="0"/>
                <a:cs typeface="Times New Roman" panose="02020603050405020304" pitchFamily="18" charset="0"/>
              </a:rPr>
              <a:t>October 8: Use of Force </a:t>
            </a:r>
            <a:r>
              <a:rPr lang="en-US" sz="1200" dirty="0" smtClean="0">
                <a:latin typeface="Calibri" panose="020F0502020204030204" pitchFamily="34" charset="0"/>
                <a:ea typeface="Calibri" panose="020F0502020204030204" pitchFamily="34" charset="0"/>
                <a:cs typeface="Times New Roman" panose="02020603050405020304" pitchFamily="18" charset="0"/>
              </a:rPr>
              <a:t>Policy (</a:t>
            </a:r>
            <a:r>
              <a:rPr lang="en-US" sz="1200" dirty="0">
                <a:latin typeface="Calibri" panose="020F0502020204030204" pitchFamily="34" charset="0"/>
                <a:ea typeface="Calibri" panose="020F0502020204030204" pitchFamily="34" charset="0"/>
                <a:cs typeface="Times New Roman" panose="02020603050405020304" pitchFamily="18" charset="0"/>
              </a:rPr>
              <a:t>hosted by CPAC)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824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026736" y="1727835"/>
            <a:ext cx="10179486" cy="3987800"/>
          </a:xfrm>
        </p:spPr>
        <p:txBody>
          <a:bodyPr/>
          <a:lstStyle/>
          <a:p>
            <a:r>
              <a:rPr lang="en-US" dirty="0"/>
              <a:t>Section 1: </a:t>
            </a:r>
            <a:r>
              <a:rPr lang="en-US" dirty="0" smtClean="0"/>
              <a:t>Anti-Racist Budget Development</a:t>
            </a:r>
            <a:endParaRPr lang="en-US" dirty="0"/>
          </a:p>
          <a:p>
            <a:pPr lvl="1"/>
            <a:r>
              <a:rPr lang="en-US" dirty="0" smtClean="0"/>
              <a:t>Continued review of citywide budget proposals</a:t>
            </a:r>
          </a:p>
          <a:p>
            <a:r>
              <a:rPr lang="en-US" dirty="0" smtClean="0"/>
              <a:t>Section 2: Transforming Existing Programs</a:t>
            </a:r>
          </a:p>
          <a:p>
            <a:pPr lvl="1"/>
            <a:r>
              <a:rPr lang="en-US" dirty="0" smtClean="0"/>
              <a:t>Completed </a:t>
            </a:r>
            <a:r>
              <a:rPr lang="en-US" dirty="0"/>
              <a:t>review of REAP (by 6 Person review team)</a:t>
            </a:r>
          </a:p>
          <a:p>
            <a:pPr lvl="1"/>
            <a:r>
              <a:rPr lang="en-US" dirty="0" smtClean="0"/>
              <a:t>8/10 Build Accountability Framework: City </a:t>
            </a:r>
            <a:r>
              <a:rPr lang="en-US" dirty="0"/>
              <a:t>Manager and Director of Utilities assigned all Directors, Superintendents, and Supervisors city-wide to read Council Resolution 40622, and begin educating, discussing, and identifying opportunities for systems transformation within </a:t>
            </a:r>
            <a:r>
              <a:rPr lang="en-US" dirty="0" smtClean="0"/>
              <a:t>workgroups</a:t>
            </a:r>
            <a:endParaRPr lang="en-US" dirty="0"/>
          </a:p>
          <a:p>
            <a:pPr lvl="1"/>
            <a:r>
              <a:rPr lang="en-US" dirty="0" smtClean="0">
                <a:solidFill>
                  <a:schemeClr val="accent5"/>
                </a:solidFill>
              </a:rPr>
              <a:t>8/13 – Present high level findings of REAP review to departments</a:t>
            </a:r>
          </a:p>
          <a:p>
            <a:pPr lvl="1"/>
            <a:r>
              <a:rPr lang="en-US" dirty="0" smtClean="0">
                <a:solidFill>
                  <a:schemeClr val="accent5"/>
                </a:solidFill>
              </a:rPr>
              <a:t>August &amp; September – Second round of employee listening sessions </a:t>
            </a:r>
          </a:p>
        </p:txBody>
      </p:sp>
      <p:sp>
        <p:nvSpPr>
          <p:cNvPr id="3" name="Title 2"/>
          <p:cNvSpPr>
            <a:spLocks noGrp="1"/>
          </p:cNvSpPr>
          <p:nvPr>
            <p:ph type="title"/>
          </p:nvPr>
        </p:nvSpPr>
        <p:spPr/>
        <p:txBody>
          <a:bodyPr/>
          <a:lstStyle/>
          <a:p>
            <a:r>
              <a:rPr lang="en-US" dirty="0"/>
              <a:t>New Items </a:t>
            </a:r>
            <a:r>
              <a:rPr lang="en-US" dirty="0" smtClean="0"/>
              <a:t>8/11/2020</a:t>
            </a:r>
            <a:endParaRPr lang="en-US" dirty="0"/>
          </a:p>
        </p:txBody>
      </p:sp>
    </p:spTree>
    <p:extLst>
      <p:ext uri="{BB962C8B-B14F-4D97-AF65-F5344CB8AC3E}">
        <p14:creationId xmlns:p14="http://schemas.microsoft.com/office/powerpoint/2010/main" val="2732203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34139" y="1727835"/>
            <a:ext cx="10179486" cy="3987800"/>
          </a:xfrm>
        </p:spPr>
        <p:txBody>
          <a:bodyPr/>
          <a:lstStyle/>
          <a:p>
            <a:r>
              <a:rPr lang="en-US" dirty="0"/>
              <a:t>Section 3: Current State of TPD Systems</a:t>
            </a:r>
          </a:p>
          <a:p>
            <a:pPr lvl="1"/>
            <a:r>
              <a:rPr lang="en-US" dirty="0" smtClean="0"/>
              <a:t>8/10 21CP Presented proposal and plan to CPAC</a:t>
            </a:r>
          </a:p>
          <a:p>
            <a:r>
              <a:rPr lang="en-US" dirty="0" smtClean="0"/>
              <a:t>Section </a:t>
            </a:r>
            <a:r>
              <a:rPr lang="en-US" dirty="0"/>
              <a:t>4: </a:t>
            </a:r>
            <a:r>
              <a:rPr lang="en-US" dirty="0" smtClean="0"/>
              <a:t>Administrative Changes in TPD</a:t>
            </a:r>
            <a:endParaRPr lang="en-US" dirty="0"/>
          </a:p>
          <a:p>
            <a:pPr lvl="1"/>
            <a:r>
              <a:rPr lang="en-US" dirty="0" smtClean="0"/>
              <a:t>8/6 Completed second preliminary training of 8 Can’t Wait Policies</a:t>
            </a:r>
          </a:p>
          <a:p>
            <a:pPr lvl="1"/>
            <a:r>
              <a:rPr lang="en-US" dirty="0"/>
              <a:t>8/7 </a:t>
            </a:r>
            <a:r>
              <a:rPr lang="en-US" dirty="0" smtClean="0"/>
              <a:t>HR </a:t>
            </a:r>
            <a:r>
              <a:rPr lang="en-US" dirty="0"/>
              <a:t>is collecting requirements from various stakeholders and researching similar positions in other jurisdictions for positions to support the Body Worn Camera program.</a:t>
            </a:r>
            <a:endParaRPr lang="en-US" dirty="0" smtClean="0">
              <a:solidFill>
                <a:srgbClr val="FF0000"/>
              </a:solidFill>
            </a:endParaRPr>
          </a:p>
          <a:p>
            <a:pPr lvl="1"/>
            <a:r>
              <a:rPr lang="en-US" dirty="0" smtClean="0"/>
              <a:t>8/10 Asked CPAC for a volunteer for Chief of Police search committee</a:t>
            </a:r>
          </a:p>
          <a:p>
            <a:pPr lvl="1"/>
            <a:r>
              <a:rPr lang="en-US" dirty="0" smtClean="0">
                <a:solidFill>
                  <a:schemeClr val="accent5"/>
                </a:solidFill>
              </a:rPr>
              <a:t>8/13 Community outreach on Body Camera Policies (hosted by CPAC) </a:t>
            </a:r>
          </a:p>
          <a:p>
            <a:r>
              <a:rPr lang="en-US" dirty="0" smtClean="0"/>
              <a:t>Section 5: Legislative Agenda</a:t>
            </a:r>
          </a:p>
          <a:p>
            <a:pPr lvl="1"/>
            <a:r>
              <a:rPr lang="en-US" dirty="0" smtClean="0">
                <a:solidFill>
                  <a:schemeClr val="accent5"/>
                </a:solidFill>
              </a:rPr>
              <a:t>Date set for legislative agenda joint study session on 11/17</a:t>
            </a:r>
          </a:p>
        </p:txBody>
      </p:sp>
      <p:sp>
        <p:nvSpPr>
          <p:cNvPr id="3" name="Title 2"/>
          <p:cNvSpPr>
            <a:spLocks noGrp="1"/>
          </p:cNvSpPr>
          <p:nvPr>
            <p:ph type="title"/>
          </p:nvPr>
        </p:nvSpPr>
        <p:spPr/>
        <p:txBody>
          <a:bodyPr/>
          <a:lstStyle/>
          <a:p>
            <a:r>
              <a:rPr lang="en-US" dirty="0"/>
              <a:t>New Items </a:t>
            </a:r>
            <a:r>
              <a:rPr lang="en-US" dirty="0" smtClean="0"/>
              <a:t>8/11/2020</a:t>
            </a:r>
            <a:endParaRPr lang="en-US" dirty="0"/>
          </a:p>
        </p:txBody>
      </p:sp>
    </p:spTree>
    <p:extLst>
      <p:ext uri="{BB962C8B-B14F-4D97-AF65-F5344CB8AC3E}">
        <p14:creationId xmlns:p14="http://schemas.microsoft.com/office/powerpoint/2010/main" val="4125642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Systems Transformation Update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31000317"/>
              </p:ext>
            </p:extLst>
          </p:nvPr>
        </p:nvGraphicFramePr>
        <p:xfrm>
          <a:off x="0" y="1341121"/>
          <a:ext cx="13030199" cy="5570306"/>
        </p:xfrm>
        <a:graphic>
          <a:graphicData uri="http://schemas.openxmlformats.org/drawingml/2006/table">
            <a:tbl>
              <a:tblPr firstRow="1" bandRow="1">
                <a:tableStyleId>{5C22544A-7EE6-4342-B048-85BDC9FD1C3A}</a:tableStyleId>
              </a:tblPr>
              <a:tblGrid>
                <a:gridCol w="2022395">
                  <a:extLst>
                    <a:ext uri="{9D8B030D-6E8A-4147-A177-3AD203B41FA5}">
                      <a16:colId xmlns:a16="http://schemas.microsoft.com/office/drawing/2014/main" val="1338347296"/>
                    </a:ext>
                  </a:extLst>
                </a:gridCol>
                <a:gridCol w="787241">
                  <a:extLst>
                    <a:ext uri="{9D8B030D-6E8A-4147-A177-3AD203B41FA5}">
                      <a16:colId xmlns:a16="http://schemas.microsoft.com/office/drawing/2014/main" val="177635080"/>
                    </a:ext>
                  </a:extLst>
                </a:gridCol>
                <a:gridCol w="4071937">
                  <a:extLst>
                    <a:ext uri="{9D8B030D-6E8A-4147-A177-3AD203B41FA5}">
                      <a16:colId xmlns:a16="http://schemas.microsoft.com/office/drawing/2014/main" val="3728046952"/>
                    </a:ext>
                  </a:extLst>
                </a:gridCol>
                <a:gridCol w="5307092">
                  <a:extLst>
                    <a:ext uri="{9D8B030D-6E8A-4147-A177-3AD203B41FA5}">
                      <a16:colId xmlns:a16="http://schemas.microsoft.com/office/drawing/2014/main" val="1786938310"/>
                    </a:ext>
                  </a:extLst>
                </a:gridCol>
                <a:gridCol w="841534">
                  <a:extLst>
                    <a:ext uri="{9D8B030D-6E8A-4147-A177-3AD203B41FA5}">
                      <a16:colId xmlns:a16="http://schemas.microsoft.com/office/drawing/2014/main" val="2410721913"/>
                    </a:ext>
                  </a:extLst>
                </a:gridCol>
              </a:tblGrid>
              <a:tr h="331617">
                <a:tc>
                  <a:txBody>
                    <a:bodyPr/>
                    <a:lstStyle/>
                    <a:p>
                      <a:pPr algn="ctr"/>
                      <a:r>
                        <a:rPr lang="en-US" sz="1600" dirty="0" smtClean="0"/>
                        <a:t>Resolution</a:t>
                      </a:r>
                      <a:r>
                        <a:rPr lang="en-US" sz="1600" baseline="0" dirty="0" smtClean="0"/>
                        <a:t> Section </a:t>
                      </a:r>
                      <a:endParaRPr lang="en-US" sz="1600" dirty="0"/>
                    </a:p>
                  </a:txBody>
                  <a:tcPr anchor="ctr"/>
                </a:tc>
                <a:tc>
                  <a:txBody>
                    <a:bodyPr/>
                    <a:lstStyle/>
                    <a:p>
                      <a:pPr algn="ctr"/>
                      <a:r>
                        <a:rPr lang="en-US" sz="1600" dirty="0" smtClean="0"/>
                        <a:t>Status</a:t>
                      </a:r>
                      <a:endParaRPr lang="en-US" sz="1600" dirty="0"/>
                    </a:p>
                  </a:txBody>
                  <a:tcPr anchor="ctr"/>
                </a:tc>
                <a:tc>
                  <a:txBody>
                    <a:bodyPr/>
                    <a:lstStyle/>
                    <a:p>
                      <a:pPr algn="ctr"/>
                      <a:r>
                        <a:rPr lang="en-US" sz="1600" dirty="0" smtClean="0"/>
                        <a:t>Recent Accomplishments</a:t>
                      </a:r>
                      <a:endParaRPr lang="en-US" sz="1600" dirty="0"/>
                    </a:p>
                  </a:txBody>
                  <a:tcPr anchor="ctr"/>
                </a:tc>
                <a:tc>
                  <a:txBody>
                    <a:bodyPr/>
                    <a:lstStyle/>
                    <a:p>
                      <a:pPr algn="ctr"/>
                      <a:r>
                        <a:rPr lang="en-US" sz="1600" dirty="0" smtClean="0"/>
                        <a:t>In Progress/Up Next</a:t>
                      </a:r>
                      <a:endParaRPr 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t>Links</a:t>
                      </a:r>
                    </a:p>
                  </a:txBody>
                  <a:tcPr anchor="ctr"/>
                </a:tc>
                <a:extLst>
                  <a:ext uri="{0D108BD9-81ED-4DB2-BD59-A6C34878D82A}">
                    <a16:rowId xmlns:a16="http://schemas.microsoft.com/office/drawing/2014/main" val="1871900566"/>
                  </a:ext>
                </a:extLst>
              </a:tr>
              <a:tr h="11757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Section 1: </a:t>
                      </a:r>
                      <a:r>
                        <a:rPr lang="en-US" sz="1200" b="0" dirty="0" smtClean="0"/>
                        <a:t>Anti-Racist focused</a:t>
                      </a:r>
                      <a:r>
                        <a:rPr lang="en-US" sz="1200" b="1" dirty="0" smtClean="0"/>
                        <a:t> </a:t>
                      </a:r>
                      <a:r>
                        <a:rPr lang="en-US" sz="1200" b="0" dirty="0" smtClean="0"/>
                        <a:t>Budget Development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1800" dirty="0" smtClean="0">
                        <a:solidFill>
                          <a:srgbClr val="FF0000"/>
                        </a:solidFill>
                      </a:endParaRPr>
                    </a:p>
                  </a:txBody>
                  <a:tcPr anchor="ctr"/>
                </a:tc>
                <a:tc>
                  <a:txBody>
                    <a:bodyPr/>
                    <a:lstStyle/>
                    <a:p>
                      <a:pPr marL="285750" indent="-285750">
                        <a:buFont typeface="Arial" panose="020B0604020202020204" pitchFamily="34" charset="0"/>
                        <a:buChar char="•"/>
                      </a:pPr>
                      <a:r>
                        <a:rPr lang="en-US" sz="1200" strike="noStrike" dirty="0" smtClean="0">
                          <a:solidFill>
                            <a:schemeClr val="tx1"/>
                          </a:solidFill>
                        </a:rPr>
                        <a:t>3,000</a:t>
                      </a:r>
                      <a:r>
                        <a:rPr lang="en-US" sz="1200" strike="noStrike" baseline="0" dirty="0" smtClean="0">
                          <a:solidFill>
                            <a:schemeClr val="tx1"/>
                          </a:solidFill>
                        </a:rPr>
                        <a:t> responses to Balancing Act survey</a:t>
                      </a:r>
                    </a:p>
                    <a:p>
                      <a:pPr marL="285750" indent="-285750">
                        <a:buFont typeface="Arial" panose="020B0604020202020204" pitchFamily="34" charset="0"/>
                        <a:buChar char="•"/>
                      </a:pPr>
                      <a:r>
                        <a:rPr lang="en-US" sz="1200" strike="noStrike" baseline="0" dirty="0" smtClean="0">
                          <a:solidFill>
                            <a:schemeClr val="tx1"/>
                          </a:solidFill>
                        </a:rPr>
                        <a:t>Budget workshop on 7/31 (anti-racist emphasis)</a:t>
                      </a:r>
                      <a:endParaRPr lang="en-US" sz="1200" strike="noStrike" dirty="0" smtClean="0">
                        <a:solidFill>
                          <a:schemeClr val="tx1"/>
                        </a:solidFill>
                      </a:endParaRPr>
                    </a:p>
                    <a:p>
                      <a:pPr marL="285750" indent="-285750">
                        <a:buFont typeface="Arial" panose="020B0604020202020204" pitchFamily="34" charset="0"/>
                        <a:buChar char="•"/>
                      </a:pPr>
                      <a:r>
                        <a:rPr lang="en-US" sz="1200" strike="noStrike" dirty="0" smtClean="0">
                          <a:solidFill>
                            <a:schemeClr val="tx1"/>
                          </a:solidFill>
                        </a:rPr>
                        <a:t>Priority</a:t>
                      </a:r>
                      <a:r>
                        <a:rPr lang="en-US" sz="1200" strike="noStrike" baseline="0" dirty="0" smtClean="0">
                          <a:solidFill>
                            <a:schemeClr val="tx1"/>
                          </a:solidFill>
                        </a:rPr>
                        <a:t> Based Budgeting evaluation of racial and other equity impacts for general government programs</a:t>
                      </a:r>
                    </a:p>
                    <a:p>
                      <a:pPr marL="285750" indent="-285750">
                        <a:buFont typeface="Arial" panose="020B0604020202020204" pitchFamily="34" charset="0"/>
                        <a:buChar char="•"/>
                      </a:pPr>
                      <a:r>
                        <a:rPr lang="en-US" sz="1200" strike="noStrike" baseline="0" dirty="0" smtClean="0">
                          <a:solidFill>
                            <a:schemeClr val="tx1"/>
                          </a:solidFill>
                        </a:rPr>
                        <a:t>All (400+) budget proposals included analysis of equity impacts &amp; Racial Equity Action Plans (REAP)</a:t>
                      </a:r>
                      <a:endParaRPr lang="en-US" sz="1200" strike="noStrike" dirty="0">
                        <a:solidFill>
                          <a:schemeClr val="tx1"/>
                        </a:solidFill>
                      </a:endParaRPr>
                    </a:p>
                  </a:txBody>
                  <a:tcPr/>
                </a:tc>
                <a:tc>
                  <a:txBody>
                    <a:bodyPr/>
                    <a:lstStyle/>
                    <a:p>
                      <a:pPr marL="171450" indent="-171450">
                        <a:buFont typeface="Arial" panose="020B0604020202020204" pitchFamily="34" charset="0"/>
                        <a:buChar char="•"/>
                      </a:pPr>
                      <a:r>
                        <a:rPr lang="en-US" sz="1200" dirty="0" smtClean="0">
                          <a:solidFill>
                            <a:schemeClr val="tx1"/>
                          </a:solidFill>
                        </a:rPr>
                        <a:t>Analysis of Balancing Act survey data by demographic and location breakdowns</a:t>
                      </a:r>
                    </a:p>
                    <a:p>
                      <a:pPr marL="171450" indent="-171450">
                        <a:buFont typeface="Arial" panose="020B0604020202020204" pitchFamily="34" charset="0"/>
                        <a:buChar char="•"/>
                      </a:pPr>
                      <a:r>
                        <a:rPr lang="en-US" sz="1200" dirty="0" smtClean="0">
                          <a:solidFill>
                            <a:schemeClr val="tx1"/>
                          </a:solidFill>
                        </a:rPr>
                        <a:t>Evaluation of financial</a:t>
                      </a:r>
                      <a:r>
                        <a:rPr lang="en-US" sz="1200" baseline="0" dirty="0" smtClean="0">
                          <a:solidFill>
                            <a:schemeClr val="tx1"/>
                          </a:solidFill>
                        </a:rPr>
                        <a:t> impacts and mitigation approaches through service delivery transformation</a:t>
                      </a:r>
                      <a:endParaRPr lang="en-US" sz="1200" dirty="0" smtClean="0">
                        <a:solidFill>
                          <a:schemeClr val="tx1"/>
                        </a:solidFill>
                      </a:endParaRPr>
                    </a:p>
                    <a:p>
                      <a:pPr marL="171450" indent="-171450">
                        <a:buFont typeface="Arial" panose="020B0604020202020204" pitchFamily="34" charset="0"/>
                        <a:buChar char="•"/>
                      </a:pPr>
                      <a:r>
                        <a:rPr lang="en-US" sz="1200" dirty="0" smtClean="0">
                          <a:solidFill>
                            <a:schemeClr val="tx1"/>
                          </a:solidFill>
                        </a:rPr>
                        <a:t>Proposed</a:t>
                      </a:r>
                      <a:r>
                        <a:rPr lang="en-US" sz="1200" baseline="0" dirty="0" smtClean="0">
                          <a:solidFill>
                            <a:schemeClr val="tx1"/>
                          </a:solidFill>
                        </a:rPr>
                        <a:t> budget to Council by 10/6</a:t>
                      </a:r>
                    </a:p>
                  </a:txBody>
                  <a:tcPr/>
                </a:tc>
                <a:tc>
                  <a:txBody>
                    <a:bodyPr/>
                    <a:lstStyle/>
                    <a:p>
                      <a:pPr marL="171450" indent="-171450">
                        <a:buFont typeface="Arial" panose="020B0604020202020204" pitchFamily="34" charset="0"/>
                        <a:buChar char="•"/>
                      </a:pPr>
                      <a:endParaRPr lang="en-US" sz="1200" u="sng" baseline="0" dirty="0" smtClean="0">
                        <a:solidFill>
                          <a:schemeClr val="accent5"/>
                        </a:solidFill>
                      </a:endParaRPr>
                    </a:p>
                  </a:txBody>
                  <a:tcPr/>
                </a:tc>
                <a:extLst>
                  <a:ext uri="{0D108BD9-81ED-4DB2-BD59-A6C34878D82A}">
                    <a16:rowId xmlns:a16="http://schemas.microsoft.com/office/drawing/2014/main" val="3904340214"/>
                  </a:ext>
                </a:extLst>
              </a:tr>
              <a:tr h="1356615">
                <a:tc>
                  <a:txBody>
                    <a:bodyPr/>
                    <a:lstStyle/>
                    <a:p>
                      <a:r>
                        <a:rPr lang="en-US" sz="1200" b="1" dirty="0" smtClean="0"/>
                        <a:t>Section 2: </a:t>
                      </a:r>
                      <a:r>
                        <a:rPr lang="en-US" sz="1200" b="0" dirty="0" smtClean="0"/>
                        <a:t>New Policies and Programs / Transforming Existing Programs</a:t>
                      </a:r>
                      <a:endParaRPr lang="en-US" sz="12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rgbClr val="FF0000"/>
                        </a:solidFill>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smtClean="0">
                          <a:solidFill>
                            <a:schemeClr val="accent2"/>
                          </a:solidFill>
                        </a:rPr>
                        <a:t>Build Accountability Framework: Directors,</a:t>
                      </a:r>
                      <a:r>
                        <a:rPr lang="en-US" sz="1200" strike="noStrike" baseline="0" dirty="0" smtClean="0">
                          <a:solidFill>
                            <a:schemeClr val="accent2"/>
                          </a:solidFill>
                        </a:rPr>
                        <a:t> Superintendents, all Supervisors assigned to read &amp; discuss Res. 40622 and identifying opportunities for systems transformation within workgroups 8/10</a:t>
                      </a:r>
                      <a:endParaRPr lang="en-US" sz="1200" strike="noStrike" dirty="0" smtClean="0">
                        <a:solidFill>
                          <a:schemeClr val="accent2"/>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smtClean="0">
                          <a:solidFill>
                            <a:schemeClr val="accent2"/>
                          </a:solidFill>
                        </a:rPr>
                        <a:t>6 person cross-departmental</a:t>
                      </a:r>
                      <a:r>
                        <a:rPr lang="en-US" sz="1200" strike="noStrike" baseline="0" dirty="0" smtClean="0">
                          <a:solidFill>
                            <a:schemeClr val="accent2"/>
                          </a:solidFill>
                        </a:rPr>
                        <a:t> </a:t>
                      </a:r>
                      <a:r>
                        <a:rPr lang="en-US" sz="1200" strike="noStrike" dirty="0" smtClean="0">
                          <a:solidFill>
                            <a:schemeClr val="accent2"/>
                          </a:solidFill>
                        </a:rPr>
                        <a:t>team completed</a:t>
                      </a:r>
                      <a:r>
                        <a:rPr lang="en-US" sz="1200" strike="noStrike" baseline="0" dirty="0" smtClean="0">
                          <a:solidFill>
                            <a:schemeClr val="accent2"/>
                          </a:solidFill>
                        </a:rPr>
                        <a:t> </a:t>
                      </a:r>
                      <a:r>
                        <a:rPr lang="en-US" sz="1200" strike="noStrike" dirty="0" smtClean="0">
                          <a:solidFill>
                            <a:schemeClr val="accent2"/>
                          </a:solidFill>
                        </a:rPr>
                        <a:t>review of departmental REAPs 8/4</a:t>
                      </a:r>
                    </a:p>
                    <a:p>
                      <a:pPr marL="171450" indent="-171450">
                        <a:buFont typeface="Arial" panose="020B0604020202020204" pitchFamily="34" charset="0"/>
                        <a:buChar char="•"/>
                      </a:pPr>
                      <a:r>
                        <a:rPr lang="en-US" sz="1200" strike="noStrike" dirty="0" smtClean="0">
                          <a:solidFill>
                            <a:schemeClr val="tx1"/>
                          </a:solidFill>
                        </a:rPr>
                        <a:t>Contracted with Nick Brown</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accent2"/>
                          </a:solidFill>
                        </a:rPr>
                        <a:t>REAP Review Committee</a:t>
                      </a:r>
                      <a:r>
                        <a:rPr lang="en-US" sz="1200" baseline="0" dirty="0" smtClean="0">
                          <a:solidFill>
                            <a:schemeClr val="accent2"/>
                          </a:solidFill>
                        </a:rPr>
                        <a:t> present high level feedback to departments </a:t>
                      </a:r>
                      <a:r>
                        <a:rPr lang="en-US" sz="1200" dirty="0" smtClean="0">
                          <a:solidFill>
                            <a:schemeClr val="accent2"/>
                          </a:solidFill>
                        </a:rPr>
                        <a:t>8/13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accent2"/>
                          </a:solidFill>
                        </a:rPr>
                        <a:t>Second round of employee listening sessions (August &amp; September)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Incorporating </a:t>
                      </a:r>
                      <a:r>
                        <a:rPr lang="en-US" sz="1200" baseline="0" dirty="0" smtClean="0">
                          <a:solidFill>
                            <a:schemeClr val="tx1"/>
                          </a:solidFill>
                        </a:rPr>
                        <a:t>equity into “ci4i” process improvement Framework</a:t>
                      </a:r>
                      <a:endParaRPr lang="en-US" sz="1200" dirty="0" smtClean="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Final Departmental</a:t>
                      </a:r>
                      <a:r>
                        <a:rPr lang="en-US" sz="1200" baseline="0" dirty="0" smtClean="0">
                          <a:solidFill>
                            <a:schemeClr val="tx1"/>
                          </a:solidFill>
                        </a:rPr>
                        <a:t> Racial Equity Action Plans due 9/30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Forming Strategic Leadership Team</a:t>
                      </a:r>
                      <a:r>
                        <a:rPr lang="en-US" sz="1200" baseline="0" dirty="0" smtClean="0">
                          <a:solidFill>
                            <a:schemeClr val="tx1"/>
                          </a:solidFill>
                        </a:rPr>
                        <a:t> for Transformation Process</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u="sng" baseline="0" dirty="0" smtClean="0">
                        <a:solidFill>
                          <a:schemeClr val="accent5"/>
                        </a:solidFill>
                      </a:endParaRPr>
                    </a:p>
                  </a:txBody>
                  <a:tcPr/>
                </a:tc>
                <a:extLst>
                  <a:ext uri="{0D108BD9-81ED-4DB2-BD59-A6C34878D82A}">
                    <a16:rowId xmlns:a16="http://schemas.microsoft.com/office/drawing/2014/main" val="1140461439"/>
                  </a:ext>
                </a:extLst>
              </a:tr>
              <a:tr h="452391">
                <a:tc>
                  <a:txBody>
                    <a:bodyPr/>
                    <a:lstStyle/>
                    <a:p>
                      <a:r>
                        <a:rPr lang="en-US" sz="1200" b="1" dirty="0" smtClean="0"/>
                        <a:t>Section 3: </a:t>
                      </a:r>
                      <a:r>
                        <a:rPr lang="en-US" sz="1200" b="0" dirty="0" smtClean="0"/>
                        <a:t>Current State Assessment of TPD Systems</a:t>
                      </a:r>
                      <a:endParaRPr lang="en-US" sz="1200" b="0" dirty="0"/>
                    </a:p>
                  </a:txBody>
                  <a:tcPr/>
                </a:tc>
                <a:tc>
                  <a:txBody>
                    <a:bodyPr/>
                    <a:lstStyle/>
                    <a:p>
                      <a:pPr algn="ctr"/>
                      <a:r>
                        <a:rPr lang="en-US" sz="2400" b="0" dirty="0" smtClean="0">
                          <a:solidFill>
                            <a:srgbClr val="FFC000"/>
                          </a:solidFill>
                          <a:sym typeface="Wingdings" panose="05000000000000000000" pitchFamily="2" charset="2"/>
                        </a:rPr>
                        <a:t></a:t>
                      </a:r>
                      <a:endParaRPr lang="en-US" sz="2400" dirty="0" smtClean="0">
                        <a:solidFill>
                          <a:srgbClr val="FFC000"/>
                        </a:solidFill>
                        <a:sym typeface="Wingdings" panose="05000000000000000000" pitchFamily="2" charset="2"/>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accent2"/>
                          </a:solidFill>
                        </a:rPr>
                        <a:t>21CP presented proposal and plan to CPAC 8/10 </a:t>
                      </a:r>
                      <a:endParaRPr lang="en-US" sz="1200" strike="noStrike" dirty="0" smtClean="0">
                        <a:solidFill>
                          <a:schemeClr val="accent2"/>
                        </a:solidFill>
                      </a:endParaRPr>
                    </a:p>
                    <a:p>
                      <a:pPr marL="171450" indent="-171450">
                        <a:buFont typeface="Arial" panose="020B0604020202020204" pitchFamily="34" charset="0"/>
                        <a:buChar char="•"/>
                      </a:pPr>
                      <a:r>
                        <a:rPr lang="en-US" sz="1200" strike="noStrike" dirty="0" smtClean="0">
                          <a:solidFill>
                            <a:schemeClr val="tx1"/>
                          </a:solidFill>
                        </a:rPr>
                        <a:t>Contracted with 21 Century Policing</a:t>
                      </a:r>
                      <a:r>
                        <a:rPr lang="en-US" sz="1200" strike="noStrike" baseline="0" dirty="0" smtClean="0">
                          <a:solidFill>
                            <a:schemeClr val="tx1"/>
                          </a:solidFill>
                        </a:rPr>
                        <a:t> (21CP)</a:t>
                      </a:r>
                    </a:p>
                  </a:txBody>
                  <a:tcPr/>
                </a:tc>
                <a:tc>
                  <a:txBody>
                    <a:bodyPr/>
                    <a:lstStyle/>
                    <a:p>
                      <a:pPr marL="171450" indent="-171450">
                        <a:buFont typeface="Arial" panose="020B0604020202020204" pitchFamily="34" charset="0"/>
                        <a:buChar char="•"/>
                      </a:pPr>
                      <a:r>
                        <a:rPr lang="en-US" sz="1200" dirty="0" smtClean="0">
                          <a:solidFill>
                            <a:schemeClr val="tx1"/>
                          </a:solidFill>
                        </a:rPr>
                        <a:t>Analyzing alignment of staffing study recommendations with transformation opportunities</a:t>
                      </a:r>
                    </a:p>
                  </a:txBody>
                  <a:tcPr/>
                </a:tc>
                <a:tc>
                  <a:txBody>
                    <a:bodyPr/>
                    <a:lstStyle/>
                    <a:p>
                      <a:endParaRPr lang="en-US" sz="1200" dirty="0"/>
                    </a:p>
                  </a:txBody>
                  <a:tcPr/>
                </a:tc>
                <a:extLst>
                  <a:ext uri="{0D108BD9-81ED-4DB2-BD59-A6C34878D82A}">
                    <a16:rowId xmlns:a16="http://schemas.microsoft.com/office/drawing/2014/main" val="3948431526"/>
                  </a:ext>
                </a:extLst>
              </a:tr>
              <a:tr h="15374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Section 4: </a:t>
                      </a:r>
                      <a:r>
                        <a:rPr lang="en-US" sz="1200" b="0" dirty="0" smtClean="0"/>
                        <a:t>Administrative Changes and Process Improvements to Increase Transparency in Policing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rgbClr val="FF0000"/>
                        </a:solidFill>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smtClean="0">
                          <a:solidFill>
                            <a:schemeClr val="accent2"/>
                          </a:solidFill>
                        </a:rPr>
                        <a:t>HR collecting requirements for Body</a:t>
                      </a:r>
                      <a:r>
                        <a:rPr lang="en-US" sz="1200" strike="noStrike" baseline="0" dirty="0" smtClean="0">
                          <a:solidFill>
                            <a:schemeClr val="accent2"/>
                          </a:solidFill>
                        </a:rPr>
                        <a:t> Camera positions -updated CMO 8/7</a:t>
                      </a:r>
                      <a:endParaRPr lang="en-US" sz="1200" baseline="0" dirty="0" smtClean="0">
                        <a:solidFill>
                          <a:schemeClr val="accent2"/>
                        </a:solidFill>
                      </a:endParaRPr>
                    </a:p>
                    <a:p>
                      <a:pPr marL="171450" indent="-171450">
                        <a:buFont typeface="Arial" panose="020B0604020202020204" pitchFamily="34" charset="0"/>
                        <a:buChar char="•"/>
                      </a:pPr>
                      <a:r>
                        <a:rPr lang="en-US" sz="1200" strike="noStrike" dirty="0" smtClean="0">
                          <a:solidFill>
                            <a:schemeClr val="accent2"/>
                          </a:solidFill>
                        </a:rPr>
                        <a:t>8/10 Asked CPAC for search committee volunteer 8/10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accent2"/>
                          </a:solidFill>
                        </a:rPr>
                        <a:t>Second Preliminary Training on Newly Adopted 8 Can’t Wait Policies 8/6</a:t>
                      </a:r>
                    </a:p>
                    <a:p>
                      <a:pPr marL="171450" indent="-171450">
                        <a:buFont typeface="Arial" panose="020B0604020202020204" pitchFamily="34" charset="0"/>
                        <a:buChar char="•"/>
                      </a:pPr>
                      <a:r>
                        <a:rPr lang="en-US" sz="1200" strike="noStrike" dirty="0" smtClean="0">
                          <a:solidFill>
                            <a:schemeClr val="tx1"/>
                          </a:solidFill>
                        </a:rPr>
                        <a:t>First</a:t>
                      </a:r>
                      <a:r>
                        <a:rPr lang="en-US" sz="1200" strike="noStrike" baseline="0" dirty="0" smtClean="0">
                          <a:solidFill>
                            <a:schemeClr val="tx1"/>
                          </a:solidFill>
                        </a:rPr>
                        <a:t> Preliminary Training on 8 Can’t Wait Policies 7/30</a:t>
                      </a:r>
                      <a:endParaRPr lang="en-US" sz="1200" strike="noStrike" dirty="0" smtClean="0">
                        <a:solidFill>
                          <a:schemeClr val="tx1"/>
                        </a:solidFill>
                      </a:endParaRPr>
                    </a:p>
                    <a:p>
                      <a:pPr marL="171450" indent="-171450">
                        <a:buFont typeface="Arial" panose="020B0604020202020204" pitchFamily="34" charset="0"/>
                        <a:buChar char="•"/>
                      </a:pPr>
                      <a:r>
                        <a:rPr lang="en-US" sz="1200" strike="noStrike" dirty="0" smtClean="0">
                          <a:solidFill>
                            <a:schemeClr val="tx1"/>
                          </a:solidFill>
                        </a:rPr>
                        <a:t>Body Camera Vendor Selected - AXON</a:t>
                      </a:r>
                    </a:p>
                    <a:p>
                      <a:pPr marL="171450" indent="-171450">
                        <a:buFont typeface="Arial" panose="020B0604020202020204" pitchFamily="34" charset="0"/>
                        <a:buChar char="•"/>
                      </a:pPr>
                      <a:r>
                        <a:rPr lang="en-US" sz="1200" strike="noStrike" baseline="0" dirty="0" smtClean="0">
                          <a:solidFill>
                            <a:schemeClr val="tx1"/>
                          </a:solidFill>
                        </a:rPr>
                        <a:t>Adoption of Obama Pledge</a:t>
                      </a:r>
                      <a:endParaRPr lang="en-US" sz="1200" strike="noStrike"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accent2"/>
                          </a:solidFill>
                        </a:rPr>
                        <a:t>Community outreach on Police Body Cameras 8/13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rPr>
                        <a:t>HR will present draft recruitment plan for Chief of Police to CMO 8/12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rPr>
                        <a:t>8 Can’t Wait Practical Training at TPD In Service 9/3</a:t>
                      </a:r>
                      <a:endParaRPr lang="en-US" sz="1200" dirty="0" smtClean="0">
                        <a:solidFill>
                          <a:schemeClr val="tx1"/>
                        </a:solidFill>
                      </a:endParaRPr>
                    </a:p>
                    <a:p>
                      <a:pPr marL="171450" indent="-171450">
                        <a:buFont typeface="Arial" panose="020B0604020202020204" pitchFamily="34" charset="0"/>
                        <a:buChar char="•"/>
                      </a:pPr>
                      <a:r>
                        <a:rPr lang="en-US" sz="1200" dirty="0" smtClean="0">
                          <a:solidFill>
                            <a:schemeClr val="tx1"/>
                          </a:solidFill>
                        </a:rPr>
                        <a:t>Purchasing</a:t>
                      </a:r>
                      <a:r>
                        <a:rPr lang="en-US" sz="1200" baseline="0" dirty="0" smtClean="0">
                          <a:solidFill>
                            <a:schemeClr val="tx1"/>
                          </a:solidFill>
                        </a:rPr>
                        <a:t> and contacting process with AXON; identification of funding sources</a:t>
                      </a:r>
                      <a:endParaRPr lang="en-US" sz="1200" dirty="0" smtClean="0">
                        <a:solidFill>
                          <a:schemeClr val="tx1"/>
                        </a:solidFill>
                      </a:endParaRPr>
                    </a:p>
                    <a:p>
                      <a:pPr marL="171450" indent="-171450">
                        <a:buFont typeface="Arial" panose="020B0604020202020204" pitchFamily="34" charset="0"/>
                        <a:buChar char="•"/>
                      </a:pPr>
                      <a:r>
                        <a:rPr lang="en-US" sz="1200" dirty="0" smtClean="0">
                          <a:solidFill>
                            <a:schemeClr val="tx1"/>
                          </a:solidFill>
                        </a:rPr>
                        <a:t>Negotiations with Police</a:t>
                      </a:r>
                      <a:r>
                        <a:rPr lang="en-US" sz="1200" baseline="0" dirty="0" smtClean="0">
                          <a:solidFill>
                            <a:schemeClr val="tx1"/>
                          </a:solidFill>
                        </a:rPr>
                        <a:t> Labor Unions</a:t>
                      </a:r>
                    </a:p>
                    <a:p>
                      <a:pPr marL="171450" indent="-171450">
                        <a:buFont typeface="Arial" panose="020B0604020202020204" pitchFamily="34" charset="0"/>
                        <a:buChar char="•"/>
                      </a:pPr>
                      <a:r>
                        <a:rPr lang="en-US" sz="1200" baseline="0" dirty="0" smtClean="0">
                          <a:solidFill>
                            <a:schemeClr val="tx1"/>
                          </a:solidFill>
                        </a:rPr>
                        <a:t>CPAC currently reviewing body camera policies</a:t>
                      </a:r>
                    </a:p>
                    <a:p>
                      <a:pPr marL="171450" indent="-171450">
                        <a:buFont typeface="Arial" panose="020B0604020202020204" pitchFamily="34" charset="0"/>
                        <a:buChar char="•"/>
                      </a:pPr>
                      <a:r>
                        <a:rPr lang="en-US" sz="1200" baseline="0" dirty="0" smtClean="0">
                          <a:solidFill>
                            <a:schemeClr val="tx1"/>
                          </a:solidFill>
                        </a:rPr>
                        <a:t>Obama commitments</a:t>
                      </a:r>
                    </a:p>
                  </a:txBody>
                  <a:tcPr/>
                </a:tc>
                <a:tc>
                  <a:txBody>
                    <a:bodyPr/>
                    <a:lstStyle/>
                    <a:p>
                      <a:pPr marL="171450" indent="-171450">
                        <a:buFont typeface="Arial" panose="020B0604020202020204" pitchFamily="34" charset="0"/>
                        <a:buChar char="•"/>
                      </a:pPr>
                      <a:endParaRPr lang="en-US" sz="1200" u="sng" dirty="0">
                        <a:solidFill>
                          <a:schemeClr val="accent5"/>
                        </a:solidFill>
                      </a:endParaRPr>
                    </a:p>
                  </a:txBody>
                  <a:tcPr/>
                </a:tc>
                <a:extLst>
                  <a:ext uri="{0D108BD9-81ED-4DB2-BD59-A6C34878D82A}">
                    <a16:rowId xmlns:a16="http://schemas.microsoft.com/office/drawing/2014/main" val="1570579028"/>
                  </a:ext>
                </a:extLst>
              </a:tr>
              <a:tr h="663026">
                <a:tc>
                  <a:txBody>
                    <a:bodyPr/>
                    <a:lstStyle/>
                    <a:p>
                      <a:r>
                        <a:rPr lang="en-US" sz="1200" b="1" dirty="0" smtClean="0"/>
                        <a:t>Section</a:t>
                      </a:r>
                      <a:r>
                        <a:rPr lang="en-US" sz="1200" b="1" baseline="0" dirty="0" smtClean="0"/>
                        <a:t> 5: </a:t>
                      </a:r>
                      <a:r>
                        <a:rPr lang="en-US" sz="1200" b="0" baseline="0" dirty="0" smtClean="0"/>
                        <a:t>L</a:t>
                      </a:r>
                      <a:r>
                        <a:rPr lang="en-US" sz="1200" b="0" dirty="0" smtClean="0"/>
                        <a:t>egislative Platform to Transform Institutional Racism</a:t>
                      </a:r>
                      <a:endParaRPr lang="en-US" sz="12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chemeClr val="accent6"/>
                        </a:solidFill>
                        <a:sym typeface="Wingdings" panose="05000000000000000000" pitchFamily="2" charset="2"/>
                      </a:endParaRPr>
                    </a:p>
                    <a:p>
                      <a:pPr algn="ctr"/>
                      <a:endParaRPr lang="en-US" sz="1200" dirty="0" smtClean="0">
                        <a:solidFill>
                          <a:srgbClr val="CDAC09"/>
                        </a:solidFill>
                        <a:sym typeface="Wingdings" panose="05000000000000000000" pitchFamily="2" charset="2"/>
                      </a:endParaRPr>
                    </a:p>
                  </a:txBody>
                  <a:tcPr anchor="ctr"/>
                </a:tc>
                <a:tc>
                  <a:txBody>
                    <a:bodyPr/>
                    <a:lstStyle/>
                    <a:p>
                      <a:pPr marL="285750" indent="-285750">
                        <a:buFont typeface="Arial" panose="020B0604020202020204" pitchFamily="34" charset="0"/>
                        <a:buChar char="•"/>
                      </a:pPr>
                      <a:endParaRPr lang="en-US" sz="1200" dirty="0"/>
                    </a:p>
                  </a:txBody>
                  <a:tcPr/>
                </a:tc>
                <a:tc>
                  <a:txBody>
                    <a:bodyPr/>
                    <a:lstStyle/>
                    <a:p>
                      <a:pPr marL="171450" indent="-171450">
                        <a:buFont typeface="Arial" panose="020B0604020202020204" pitchFamily="34" charset="0"/>
                        <a:buChar char="•"/>
                      </a:pPr>
                      <a:r>
                        <a:rPr lang="en-US" sz="1200" dirty="0" smtClean="0"/>
                        <a:t>State-level</a:t>
                      </a:r>
                      <a:r>
                        <a:rPr lang="en-US" sz="1200" baseline="0" dirty="0" smtClean="0"/>
                        <a:t> priorities workshop in late September</a:t>
                      </a:r>
                      <a:endParaRPr lang="en-US" sz="120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Draft for Council/Board discussion</a:t>
                      </a:r>
                      <a:r>
                        <a:rPr lang="en-US" sz="1200" baseline="0" dirty="0" smtClean="0"/>
                        <a:t> </a:t>
                      </a:r>
                      <a:r>
                        <a:rPr lang="en-US" sz="1200" baseline="0" dirty="0" smtClean="0">
                          <a:solidFill>
                            <a:schemeClr val="accent2"/>
                          </a:solidFill>
                        </a:rPr>
                        <a:t>on November 17</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Developing draft legislative</a:t>
                      </a:r>
                      <a:r>
                        <a:rPr lang="en-US" sz="1200" baseline="0" dirty="0" smtClean="0"/>
                        <a:t> agenda for state and federal priorities for 2021</a:t>
                      </a:r>
                      <a:endParaRPr lang="en-US" sz="1200" dirty="0" smtClean="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u="sng" baseline="0" dirty="0" smtClean="0">
                        <a:solidFill>
                          <a:schemeClr val="accent5"/>
                        </a:solidFill>
                      </a:endParaRPr>
                    </a:p>
                  </a:txBody>
                  <a:tcPr/>
                </a:tc>
                <a:extLst>
                  <a:ext uri="{0D108BD9-81ED-4DB2-BD59-A6C34878D82A}">
                    <a16:rowId xmlns:a16="http://schemas.microsoft.com/office/drawing/2014/main" val="3123134736"/>
                  </a:ext>
                </a:extLst>
              </a:tr>
            </a:tbl>
          </a:graphicData>
        </a:graphic>
      </p:graphicFrame>
      <p:sp>
        <p:nvSpPr>
          <p:cNvPr id="5" name="TextBox 4"/>
          <p:cNvSpPr txBox="1"/>
          <p:nvPr/>
        </p:nvSpPr>
        <p:spPr>
          <a:xfrm>
            <a:off x="9349104" y="552001"/>
            <a:ext cx="1947548" cy="646331"/>
          </a:xfrm>
          <a:prstGeom prst="rect">
            <a:avLst/>
          </a:prstGeom>
          <a:solidFill>
            <a:schemeClr val="bg1"/>
          </a:solidFill>
        </p:spPr>
        <p:txBody>
          <a:bodyPr wrap="square" rtlCol="0">
            <a:spAutoFit/>
          </a:bodyPr>
          <a:lstStyle/>
          <a:p>
            <a:r>
              <a:rPr lang="en-US" sz="1200" dirty="0" smtClean="0">
                <a:solidFill>
                  <a:schemeClr val="accent6"/>
                </a:solidFill>
                <a:sym typeface="Wingdings" panose="05000000000000000000" pitchFamily="2" charset="2"/>
              </a:rPr>
              <a:t>  </a:t>
            </a:r>
            <a:r>
              <a:rPr lang="en-US" sz="1200" dirty="0" smtClean="0">
                <a:latin typeface="+mn-lt"/>
                <a:sym typeface="Wingdings" panose="05000000000000000000" pitchFamily="2" charset="2"/>
              </a:rPr>
              <a:t>Planned and in Progress</a:t>
            </a:r>
          </a:p>
          <a:p>
            <a:r>
              <a:rPr lang="en-US" sz="1200" dirty="0" smtClean="0">
                <a:solidFill>
                  <a:srgbClr val="CDAC09"/>
                </a:solidFill>
                <a:sym typeface="Wingdings" panose="05000000000000000000" pitchFamily="2" charset="2"/>
              </a:rPr>
              <a:t>  </a:t>
            </a:r>
            <a:r>
              <a:rPr lang="en-US" sz="1200" dirty="0" smtClean="0">
                <a:latin typeface="+mn-lt"/>
                <a:sym typeface="Wingdings" panose="05000000000000000000" pitchFamily="2" charset="2"/>
              </a:rPr>
              <a:t>Plan under Development</a:t>
            </a:r>
          </a:p>
          <a:p>
            <a:r>
              <a:rPr lang="en-US" sz="1200" dirty="0" smtClean="0">
                <a:solidFill>
                  <a:srgbClr val="FF0000"/>
                </a:solidFill>
                <a:sym typeface="Wingdings" panose="05000000000000000000" pitchFamily="2" charset="2"/>
              </a:rPr>
              <a:t>  </a:t>
            </a:r>
            <a:r>
              <a:rPr lang="en-US" sz="1200" dirty="0" smtClean="0">
                <a:latin typeface="+mn-lt"/>
                <a:sym typeface="Wingdings" panose="05000000000000000000" pitchFamily="2" charset="2"/>
              </a:rPr>
              <a:t>To Be Developed</a:t>
            </a:r>
            <a:endParaRPr lang="en-US" sz="1200" dirty="0">
              <a:latin typeface="+mn-lt"/>
            </a:endParaRPr>
          </a:p>
        </p:txBody>
      </p:sp>
      <p:cxnSp>
        <p:nvCxnSpPr>
          <p:cNvPr id="10" name="Straight Connector 9"/>
          <p:cNvCxnSpPr/>
          <p:nvPr/>
        </p:nvCxnSpPr>
        <p:spPr>
          <a:xfrm flipH="1">
            <a:off x="-2019300" y="6911718"/>
            <a:ext cx="146160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0"/>
            <a:ext cx="2829621" cy="369332"/>
          </a:xfrm>
          <a:prstGeom prst="rect">
            <a:avLst/>
          </a:prstGeom>
        </p:spPr>
        <p:txBody>
          <a:bodyPr wrap="none">
            <a:spAutoFit/>
          </a:bodyPr>
          <a:lstStyle/>
          <a:p>
            <a:r>
              <a:rPr lang="en-US" dirty="0" smtClean="0">
                <a:solidFill>
                  <a:schemeClr val="accent2"/>
                </a:solidFill>
              </a:rPr>
              <a:t>*New items in orange text</a:t>
            </a:r>
            <a:endParaRPr lang="en-US" dirty="0"/>
          </a:p>
        </p:txBody>
      </p:sp>
      <p:sp>
        <p:nvSpPr>
          <p:cNvPr id="6" name="TextBox 5"/>
          <p:cNvSpPr txBox="1"/>
          <p:nvPr/>
        </p:nvSpPr>
        <p:spPr>
          <a:xfrm>
            <a:off x="13208000" y="1356360"/>
            <a:ext cx="1892300" cy="1200329"/>
          </a:xfrm>
          <a:prstGeom prst="rect">
            <a:avLst/>
          </a:prstGeom>
          <a:noFill/>
        </p:spPr>
        <p:txBody>
          <a:bodyPr wrap="square" rtlCol="0">
            <a:spAutoFit/>
          </a:bodyPr>
          <a:lstStyle/>
          <a:p>
            <a:r>
              <a:rPr lang="en-US" dirty="0" smtClean="0"/>
              <a:t>Links Column Purposely left off of slide at this time</a:t>
            </a:r>
            <a:endParaRPr lang="en-US" dirty="0"/>
          </a:p>
        </p:txBody>
      </p:sp>
      <p:sp>
        <p:nvSpPr>
          <p:cNvPr id="12" name="TextBox 11"/>
          <p:cNvSpPr txBox="1"/>
          <p:nvPr/>
        </p:nvSpPr>
        <p:spPr>
          <a:xfrm>
            <a:off x="-3180799" y="5877560"/>
            <a:ext cx="1892300" cy="1200329"/>
          </a:xfrm>
          <a:prstGeom prst="rect">
            <a:avLst/>
          </a:prstGeom>
          <a:noFill/>
        </p:spPr>
        <p:txBody>
          <a:bodyPr wrap="square" rtlCol="0">
            <a:spAutoFit/>
          </a:bodyPr>
          <a:lstStyle/>
          <a:p>
            <a:r>
              <a:rPr lang="en-US" dirty="0" smtClean="0"/>
              <a:t>Line indicates bottom of slide when table gets too long</a:t>
            </a:r>
            <a:endParaRPr lang="en-US" dirty="0"/>
          </a:p>
        </p:txBody>
      </p:sp>
    </p:spTree>
    <p:extLst>
      <p:ext uri="{BB962C8B-B14F-4D97-AF65-F5344CB8AC3E}">
        <p14:creationId xmlns:p14="http://schemas.microsoft.com/office/powerpoint/2010/main" val="1231875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Next Steps Timeline</a:t>
            </a:r>
            <a:endParaRPr lang="en-US" dirty="0"/>
          </a:p>
        </p:txBody>
      </p:sp>
      <p:graphicFrame>
        <p:nvGraphicFramePr>
          <p:cNvPr id="4" name="Chart 3">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1350932413"/>
              </p:ext>
            </p:extLst>
          </p:nvPr>
        </p:nvGraphicFramePr>
        <p:xfrm>
          <a:off x="568713" y="720725"/>
          <a:ext cx="11050858" cy="66613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292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Draft Transformation Timeline</a:t>
            </a:r>
            <a:endParaRPr lang="en-US" dirty="0"/>
          </a:p>
        </p:txBody>
      </p:sp>
      <p:sp>
        <p:nvSpPr>
          <p:cNvPr id="5" name="TextBox 4"/>
          <p:cNvSpPr txBox="1"/>
          <p:nvPr/>
        </p:nvSpPr>
        <p:spPr>
          <a:xfrm>
            <a:off x="1254368" y="5412330"/>
            <a:ext cx="9683263"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solidFill>
                  <a:srgbClr val="FF0000"/>
                </a:solidFill>
              </a:rPr>
              <a:t>All sections will be informed by community involved processes</a:t>
            </a:r>
            <a:endParaRPr lang="en-US" sz="2000" dirty="0">
              <a:solidFill>
                <a:srgbClr val="FF0000"/>
              </a:solidFill>
            </a:endParaRPr>
          </a:p>
        </p:txBody>
      </p:sp>
      <p:pic>
        <p:nvPicPr>
          <p:cNvPr id="6" name="Picture 5"/>
          <p:cNvPicPr>
            <a:picLocks noChangeAspect="1"/>
          </p:cNvPicPr>
          <p:nvPr/>
        </p:nvPicPr>
        <p:blipFill rotWithShape="1">
          <a:blip r:embed="rId3"/>
          <a:srcRect r="22447"/>
          <a:stretch/>
        </p:blipFill>
        <p:spPr>
          <a:xfrm>
            <a:off x="881856" y="1402843"/>
            <a:ext cx="10424319" cy="3963004"/>
          </a:xfrm>
          <a:prstGeom prst="rect">
            <a:avLst/>
          </a:prstGeom>
        </p:spPr>
      </p:pic>
    </p:spTree>
    <p:extLst>
      <p:ext uri="{BB962C8B-B14F-4D97-AF65-F5344CB8AC3E}">
        <p14:creationId xmlns:p14="http://schemas.microsoft.com/office/powerpoint/2010/main" val="3009866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Draft Transformation Timeline</a:t>
            </a:r>
            <a:endParaRPr lang="en-US" dirty="0"/>
          </a:p>
        </p:txBody>
      </p:sp>
      <p:sp>
        <p:nvSpPr>
          <p:cNvPr id="6" name="TextBox 5"/>
          <p:cNvSpPr txBox="1"/>
          <p:nvPr/>
        </p:nvSpPr>
        <p:spPr>
          <a:xfrm>
            <a:off x="1254368" y="5412330"/>
            <a:ext cx="9683263"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solidFill>
                  <a:srgbClr val="FF0000"/>
                </a:solidFill>
              </a:rPr>
              <a:t>All sections will be informed by community involved processes</a:t>
            </a:r>
            <a:endParaRPr lang="en-US" sz="2000" dirty="0">
              <a:solidFill>
                <a:srgbClr val="FF0000"/>
              </a:solidFill>
            </a:endParaRPr>
          </a:p>
        </p:txBody>
      </p:sp>
      <p:pic>
        <p:nvPicPr>
          <p:cNvPr id="7" name="Picture 6"/>
          <p:cNvPicPr>
            <a:picLocks noChangeAspect="1"/>
          </p:cNvPicPr>
          <p:nvPr/>
        </p:nvPicPr>
        <p:blipFill>
          <a:blip r:embed="rId3"/>
          <a:stretch>
            <a:fillRect/>
          </a:stretch>
        </p:blipFill>
        <p:spPr>
          <a:xfrm>
            <a:off x="381000" y="1505479"/>
            <a:ext cx="11430000" cy="3646777"/>
          </a:xfrm>
          <a:prstGeom prst="rect">
            <a:avLst/>
          </a:prstGeom>
        </p:spPr>
      </p:pic>
    </p:spTree>
    <p:extLst>
      <p:ext uri="{BB962C8B-B14F-4D97-AF65-F5344CB8AC3E}">
        <p14:creationId xmlns:p14="http://schemas.microsoft.com/office/powerpoint/2010/main" val="3294435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 Master 02">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B97189C28FE8F4EB1AE4057A9FD193C" ma:contentTypeVersion="11" ma:contentTypeDescription="Create a new document." ma:contentTypeScope="" ma:versionID="7ce5ca4fd9eeb7e4ad5e195676bef804">
  <xsd:schema xmlns:xsd="http://www.w3.org/2001/XMLSchema" xmlns:xs="http://www.w3.org/2001/XMLSchema" xmlns:p="http://schemas.microsoft.com/office/2006/metadata/properties" xmlns:ns3="edaf4f9e-2078-4af5-986a-fd404c408f54" xmlns:ns4="c91dc364-4e41-4763-aad3-fdc447e5f315" targetNamespace="http://schemas.microsoft.com/office/2006/metadata/properties" ma:root="true" ma:fieldsID="c1e8a5284ef4b29629aed6f363886aea" ns3:_="" ns4:_="">
    <xsd:import namespace="edaf4f9e-2078-4af5-986a-fd404c408f54"/>
    <xsd:import namespace="c91dc364-4e41-4763-aad3-fdc447e5f31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af4f9e-2078-4af5-986a-fd404c408f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1dc364-4e41-4763-aad3-fdc447e5f31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7A4946-1B28-4427-94E1-B56A7F8DDE67}">
  <ds:schemaRefs>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edaf4f9e-2078-4af5-986a-fd404c408f54"/>
    <ds:schemaRef ds:uri="c91dc364-4e41-4763-aad3-fdc447e5f315"/>
    <ds:schemaRef ds:uri="http://www.w3.org/XML/1998/namespace"/>
    <ds:schemaRef ds:uri="http://purl.org/dc/dcmitype/"/>
  </ds:schemaRefs>
</ds:datastoreItem>
</file>

<file path=customXml/itemProps2.xml><?xml version="1.0" encoding="utf-8"?>
<ds:datastoreItem xmlns:ds="http://schemas.openxmlformats.org/officeDocument/2006/customXml" ds:itemID="{E7CD0C17-BA7C-4CCF-ADC6-AA62FD82EE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af4f9e-2078-4af5-986a-fd404c408f54"/>
    <ds:schemaRef ds:uri="c91dc364-4e41-4763-aad3-fdc447e5f3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72F4737-B169-4524-AE9F-25200D3CAA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16099</TotalTime>
  <Words>2919</Words>
  <Application>Microsoft Office PowerPoint</Application>
  <PresentationFormat>Widescreen</PresentationFormat>
  <Paragraphs>216</Paragraphs>
  <Slides>13</Slides>
  <Notes>10</Notes>
  <HiddenSlides>3</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Calibri Light</vt:lpstr>
      <vt:lpstr>Karla</vt:lpstr>
      <vt:lpstr>King</vt:lpstr>
      <vt:lpstr>Raleway ExtraBold</vt:lpstr>
      <vt:lpstr>Times New Roman</vt:lpstr>
      <vt:lpstr>Wingdings</vt:lpstr>
      <vt:lpstr>Slide Master 02</vt:lpstr>
      <vt:lpstr>PowerPoint Presentation</vt:lpstr>
      <vt:lpstr>Transformation Website</vt:lpstr>
      <vt:lpstr>Body Camera Community Outreach</vt:lpstr>
      <vt:lpstr>New Items 8/11/2020</vt:lpstr>
      <vt:lpstr>New Items 8/11/2020</vt:lpstr>
      <vt:lpstr>Systems Transformation Update</vt:lpstr>
      <vt:lpstr>Next Steps Timeline</vt:lpstr>
      <vt:lpstr>Draft Transformation Timeline</vt:lpstr>
      <vt:lpstr>Draft Transformation Timeline</vt:lpstr>
      <vt:lpstr>PowerPoint Presentation</vt:lpstr>
      <vt:lpstr>PowerPoint Presentation</vt:lpstr>
      <vt:lpstr>PowerPoint Presentation</vt:lpstr>
      <vt:lpstr>PowerPoint Presentation</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RePack by Diakov</dc:creator>
  <cp:lastModifiedBy>Doles, Goldin</cp:lastModifiedBy>
  <cp:revision>352</cp:revision>
  <cp:lastPrinted>2017-11-28T19:10:29Z</cp:lastPrinted>
  <dcterms:created xsi:type="dcterms:W3CDTF">2016-12-07T06:54:28Z</dcterms:created>
  <dcterms:modified xsi:type="dcterms:W3CDTF">2020-08-11T19:40:20Z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0x010100DB97189C28FE8F4EB1AE4057A9FD193C</vt:lpwstr>
  </property>
</Properties>
</file>